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layfair Display" charset="1" panose="00000500000000000000"/>
      <p:regular r:id="rId10"/>
    </p:embeddedFont>
    <p:embeddedFont>
      <p:font typeface="Playfair Display Bold" charset="1" panose="00000800000000000000"/>
      <p:regular r:id="rId11"/>
    </p:embeddedFont>
    <p:embeddedFont>
      <p:font typeface="Playfair Display Italics" charset="1" panose="00000500000000000000"/>
      <p:regular r:id="rId12"/>
    </p:embeddedFont>
    <p:embeddedFont>
      <p:font typeface="Playfair Display Bold Italics" charset="1" panose="00000800000000000000"/>
      <p:regular r:id="rId13"/>
    </p:embeddedFont>
    <p:embeddedFont>
      <p:font typeface="Playfair Display Heavy" charset="1" panose="00000A00000000000000"/>
      <p:regular r:id="rId14"/>
    </p:embeddedFont>
    <p:embeddedFont>
      <p:font typeface="Playfair Display Heavy Italics" charset="1" panose="00000A00000000000000"/>
      <p:regular r:id="rId15"/>
    </p:embeddedFont>
    <p:embeddedFont>
      <p:font typeface="Raleway" charset="1" panose="020B0503030101060003"/>
      <p:regular r:id="rId16"/>
    </p:embeddedFont>
    <p:embeddedFont>
      <p:font typeface="Raleway Bold" charset="1" panose="020B0803030101060003"/>
      <p:regular r:id="rId17"/>
    </p:embeddedFont>
    <p:embeddedFont>
      <p:font typeface="Raleway Thin" charset="1" panose="020B0203030101060003"/>
      <p:regular r:id="rId18"/>
    </p:embeddedFont>
    <p:embeddedFont>
      <p:font typeface="Raleway Heavy" charset="1" panose="020B0003030101060003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5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6.jpeg" Type="http://schemas.openxmlformats.org/officeDocument/2006/relationships/image"/><Relationship Id="rId3" Target="../media/image1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8.jpeg" Type="http://schemas.openxmlformats.org/officeDocument/2006/relationships/image"/><Relationship Id="rId3" Target="../media/image12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48.png" Type="http://schemas.openxmlformats.org/officeDocument/2006/relationships/image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58.png" Type="http://schemas.openxmlformats.org/officeDocument/2006/relationships/image"/><Relationship Id="rId16" Target="../media/image59.sv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60.png" Type="http://schemas.openxmlformats.org/officeDocument/2006/relationships/image"/><Relationship Id="rId2" Target="../media/image49.jpeg" Type="http://schemas.openxmlformats.org/officeDocument/2006/relationships/image"/><Relationship Id="rId20" Target="../media/image61.svg" Type="http://schemas.openxmlformats.org/officeDocument/2006/relationships/image"/><Relationship Id="rId21" Target="../media/image62.png" Type="http://schemas.openxmlformats.org/officeDocument/2006/relationships/image"/><Relationship Id="rId22" Target="../media/image63.sv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12" Target="../media/image74.svg" Type="http://schemas.openxmlformats.org/officeDocument/2006/relationships/image"/><Relationship Id="rId13" Target="../media/image75.png" Type="http://schemas.openxmlformats.org/officeDocument/2006/relationships/image"/><Relationship Id="rId14" Target="../media/image76.svg" Type="http://schemas.openxmlformats.org/officeDocument/2006/relationships/image"/><Relationship Id="rId15" Target="../media/image77.png" Type="http://schemas.openxmlformats.org/officeDocument/2006/relationships/image"/><Relationship Id="rId16" Target="../media/image78.svg" Type="http://schemas.openxmlformats.org/officeDocument/2006/relationships/image"/><Relationship Id="rId17" Target="../media/image79.png" Type="http://schemas.openxmlformats.org/officeDocument/2006/relationships/image"/><Relationship Id="rId18" Target="../media/image80.svg" Type="http://schemas.openxmlformats.org/officeDocument/2006/relationships/image"/><Relationship Id="rId19" Target="../media/image81.png" Type="http://schemas.openxmlformats.org/officeDocument/2006/relationships/image"/><Relationship Id="rId2" Target="../media/image64.jpeg" Type="http://schemas.openxmlformats.org/officeDocument/2006/relationships/image"/><Relationship Id="rId20" Target="../media/image82.png" Type="http://schemas.openxmlformats.org/officeDocument/2006/relationships/image"/><Relationship Id="rId21" Target="../media/image83.svg" Type="http://schemas.openxmlformats.org/officeDocument/2006/relationships/image"/><Relationship Id="rId22" Target="../media/image84.png" Type="http://schemas.openxmlformats.org/officeDocument/2006/relationships/image"/><Relationship Id="rId23" Target="../media/image85.png" Type="http://schemas.openxmlformats.org/officeDocument/2006/relationships/image"/><Relationship Id="rId24" Target="../media/image44.png" Type="http://schemas.openxmlformats.org/officeDocument/2006/relationships/image"/><Relationship Id="rId25" Target="../media/image45.png" Type="http://schemas.openxmlformats.org/officeDocument/2006/relationships/image"/><Relationship Id="rId26" Target="../media/image86.png" Type="http://schemas.openxmlformats.org/officeDocument/2006/relationships/image"/><Relationship Id="rId27" Target="../media/image87.svg" Type="http://schemas.openxmlformats.org/officeDocument/2006/relationships/image"/><Relationship Id="rId28" Target="../media/image88.png" Type="http://schemas.openxmlformats.org/officeDocument/2006/relationships/image"/><Relationship Id="rId29" Target="../media/image89.svg" Type="http://schemas.openxmlformats.org/officeDocument/2006/relationships/image"/><Relationship Id="rId3" Target="../media/image65.png" Type="http://schemas.openxmlformats.org/officeDocument/2006/relationships/image"/><Relationship Id="rId30" Target="../media/image90.png" Type="http://schemas.openxmlformats.org/officeDocument/2006/relationships/image"/><Relationship Id="rId31" Target="../media/image91.svg" Type="http://schemas.openxmlformats.org/officeDocument/2006/relationships/image"/><Relationship Id="rId32" Target="../media/image92.png" Type="http://schemas.openxmlformats.org/officeDocument/2006/relationships/image"/><Relationship Id="rId33" Target="../media/image93.svg" Type="http://schemas.openxmlformats.org/officeDocument/2006/relationships/image"/><Relationship Id="rId34" Target="../media/image94.png" Type="http://schemas.openxmlformats.org/officeDocument/2006/relationships/image"/><Relationship Id="rId35" Target="../media/image95.svg" Type="http://schemas.openxmlformats.org/officeDocument/2006/relationships/image"/><Relationship Id="rId36" Target="../media/image96.png" Type="http://schemas.openxmlformats.org/officeDocument/2006/relationships/image"/><Relationship Id="rId37" Target="../media/image97.svg" Type="http://schemas.openxmlformats.org/officeDocument/2006/relationships/image"/><Relationship Id="rId38" Target="../media/image98.png" Type="http://schemas.openxmlformats.org/officeDocument/2006/relationships/image"/><Relationship Id="rId39" Target="../media/image99.svg" Type="http://schemas.openxmlformats.org/officeDocument/2006/relationships/image"/><Relationship Id="rId4" Target="../media/image66.svg" Type="http://schemas.openxmlformats.org/officeDocument/2006/relationships/image"/><Relationship Id="rId40" Target="../media/image100.png" Type="http://schemas.openxmlformats.org/officeDocument/2006/relationships/image"/><Relationship Id="rId41" Target="../media/image101.svg" Type="http://schemas.openxmlformats.org/officeDocument/2006/relationships/image"/><Relationship Id="rId42" Target="../media/image102.png" Type="http://schemas.openxmlformats.org/officeDocument/2006/relationships/image"/><Relationship Id="rId43" Target="../media/image103.svg" Type="http://schemas.openxmlformats.org/officeDocument/2006/relationships/image"/><Relationship Id="rId44" Target="../media/image104.png" Type="http://schemas.openxmlformats.org/officeDocument/2006/relationships/image"/><Relationship Id="rId45" Target="../media/image105.svg" Type="http://schemas.openxmlformats.org/officeDocument/2006/relationships/image"/><Relationship Id="rId46" Target="../media/image106.png" Type="http://schemas.openxmlformats.org/officeDocument/2006/relationships/image"/><Relationship Id="rId47" Target="../media/image107.png" Type="http://schemas.openxmlformats.org/officeDocument/2006/relationships/image"/><Relationship Id="rId48" Target="../media/image108.svg" Type="http://schemas.openxmlformats.org/officeDocument/2006/relationships/image"/><Relationship Id="rId49" Target="../media/image109.png" Type="http://schemas.openxmlformats.org/officeDocument/2006/relationships/image"/><Relationship Id="rId5" Target="../media/image67.png" Type="http://schemas.openxmlformats.org/officeDocument/2006/relationships/image"/><Relationship Id="rId50" Target="../media/image110.svg" Type="http://schemas.openxmlformats.org/officeDocument/2006/relationships/image"/><Relationship Id="rId51" Target="../media/image111.png" Type="http://schemas.openxmlformats.org/officeDocument/2006/relationships/image"/><Relationship Id="rId52" Target="../media/image112.svg" Type="http://schemas.openxmlformats.org/officeDocument/2006/relationships/image"/><Relationship Id="rId6" Target="../media/image68.sv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Relationship Id="rId3" Target="../media/image114.png" Type="http://schemas.openxmlformats.org/officeDocument/2006/relationships/image"/><Relationship Id="rId4" Target="../media/image115.jpe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Relationship Id="rId3" Target="../media/image119.png" Type="http://schemas.openxmlformats.org/officeDocument/2006/relationships/image"/><Relationship Id="rId4" Target="../media/image120.svg" Type="http://schemas.openxmlformats.org/officeDocument/2006/relationships/image"/><Relationship Id="rId5" Target="../media/image121.png" Type="http://schemas.openxmlformats.org/officeDocument/2006/relationships/image"/><Relationship Id="rId6" Target="../media/image122.png" Type="http://schemas.openxmlformats.org/officeDocument/2006/relationships/image"/><Relationship Id="rId7" Target="../media/image123.png" Type="http://schemas.openxmlformats.org/officeDocument/2006/relationships/image"/><Relationship Id="rId8" Target="../media/image1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" r="0" b="-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11552" y="3229968"/>
            <a:ext cx="14084139" cy="4078610"/>
            <a:chOff x="0" y="0"/>
            <a:chExt cx="18778851" cy="54381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96070" y="-57150"/>
              <a:ext cx="1158671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66540"/>
              <a:ext cx="18778851" cy="1695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99"/>
                </a:lnSpc>
              </a:pPr>
              <a:r>
                <a:rPr lang="en-US" sz="9999" spc="199">
                  <a:solidFill>
                    <a:srgbClr val="F3F4ED"/>
                  </a:solidFill>
                  <a:latin typeface="Playfair Display Bold"/>
                </a:rPr>
                <a:t>WINETECH 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1914365" y="3539218"/>
              <a:ext cx="14950122" cy="44982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596069" y="4169977"/>
              <a:ext cx="11586714" cy="1268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 spc="27">
                  <a:solidFill>
                    <a:srgbClr val="F3F4ED"/>
                  </a:solidFill>
                  <a:latin typeface="Raleway"/>
                </a:rPr>
                <a:t>O segredo por trás de cada garrafa excepcional</a:t>
              </a:r>
            </a:p>
            <a:p>
              <a:pPr algn="ctr">
                <a:lnSpc>
                  <a:spcPts val="387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914365" y="891324"/>
              <a:ext cx="14950122" cy="44982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629246" y="8613806"/>
            <a:ext cx="7586929" cy="43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81227" y="1801691"/>
            <a:ext cx="2179616" cy="2179616"/>
          </a:xfrm>
          <a:custGeom>
            <a:avLst/>
            <a:gdLst/>
            <a:ahLst/>
            <a:cxnLst/>
            <a:rect r="r" b="b" t="t" l="l"/>
            <a:pathLst>
              <a:path h="2179616" w="2179616">
                <a:moveTo>
                  <a:pt x="0" y="0"/>
                </a:moveTo>
                <a:lnTo>
                  <a:pt x="2179616" y="0"/>
                </a:lnTo>
                <a:lnTo>
                  <a:pt x="2179616" y="2179616"/>
                </a:lnTo>
                <a:lnTo>
                  <a:pt x="0" y="2179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43" r="0" b="-1484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001659"/>
            <a:ext cx="16000074" cy="2763862"/>
            <a:chOff x="0" y="0"/>
            <a:chExt cx="21333432" cy="36851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1333432" cy="2819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 spc="69">
                  <a:solidFill>
                    <a:srgbClr val="F3F4ED"/>
                  </a:solidFill>
                  <a:latin typeface="Playfair Display Bold"/>
                </a:rPr>
                <a:t>Demonstração do Arduíno</a:t>
              </a:r>
            </a:p>
            <a:p>
              <a:pPr algn="ctr">
                <a:lnSpc>
                  <a:spcPts val="8400"/>
                </a:lnSpc>
              </a:pPr>
              <a:r>
                <a:rPr lang="en-US" sz="7000" spc="70">
                  <a:solidFill>
                    <a:srgbClr val="F3F4ED"/>
                  </a:solidFill>
                  <a:latin typeface="Playfair Display Bold"/>
                </a:rPr>
                <a:t>e Sensores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9219676" y="3624210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97685" y="6486772"/>
            <a:ext cx="8807939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75" r="0" b="-93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80133" y="3777374"/>
            <a:ext cx="16000074" cy="1706686"/>
            <a:chOff x="0" y="0"/>
            <a:chExt cx="21333432" cy="22755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1333432" cy="1419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70">
                  <a:solidFill>
                    <a:srgbClr val="F3F4ED"/>
                  </a:solidFill>
                  <a:latin typeface="Playfair Display"/>
                </a:rPr>
                <a:t>Banco de Dados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9219676" y="2214642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413754" y="2631029"/>
            <a:ext cx="4786632" cy="4786632"/>
          </a:xfrm>
          <a:custGeom>
            <a:avLst/>
            <a:gdLst/>
            <a:ahLst/>
            <a:cxnLst/>
            <a:rect r="r" b="b" t="t" l="l"/>
            <a:pathLst>
              <a:path h="4786632" w="4786632">
                <a:moveTo>
                  <a:pt x="0" y="0"/>
                </a:moveTo>
                <a:lnTo>
                  <a:pt x="4786632" y="0"/>
                </a:lnTo>
                <a:lnTo>
                  <a:pt x="4786632" y="4786633"/>
                </a:lnTo>
                <a:lnTo>
                  <a:pt x="0" y="4786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6184" y="3280672"/>
            <a:ext cx="7424799" cy="4884864"/>
          </a:xfrm>
          <a:custGeom>
            <a:avLst/>
            <a:gdLst/>
            <a:ahLst/>
            <a:cxnLst/>
            <a:rect r="r" b="b" t="t" l="l"/>
            <a:pathLst>
              <a:path h="4884864" w="7424799">
                <a:moveTo>
                  <a:pt x="0" y="0"/>
                </a:moveTo>
                <a:lnTo>
                  <a:pt x="7424799" y="0"/>
                </a:lnTo>
                <a:lnTo>
                  <a:pt x="7424799" y="4884864"/>
                </a:lnTo>
                <a:lnTo>
                  <a:pt x="0" y="4884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-19790" r="0" b="-1979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3963" y="1028700"/>
            <a:ext cx="16000074" cy="1706786"/>
            <a:chOff x="0" y="0"/>
            <a:chExt cx="21333432" cy="22757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21333432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70">
                  <a:solidFill>
                    <a:srgbClr val="F3F4ED"/>
                  </a:solidFill>
                  <a:latin typeface="Playfair Display Bold"/>
                </a:rPr>
                <a:t>Pesquisa de campo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9219676" y="2214774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0906" y="4178387"/>
            <a:ext cx="9595278" cy="5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40906" y="4645046"/>
            <a:ext cx="9595278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F3F4ED"/>
                </a:solidFill>
                <a:latin typeface="Raleway"/>
              </a:rPr>
              <a:t>“Não se compensa uma lacuna caso aja perdas”</a:t>
            </a:r>
          </a:p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F3F4ED"/>
                </a:solidFill>
                <a:latin typeface="Raleway"/>
              </a:rPr>
              <a:t>Alex de Moraes, sócio da Vinícola XV de Novembro.</a:t>
            </a:r>
          </a:p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F3F4ED"/>
                </a:solidFill>
                <a:latin typeface="Raleway"/>
              </a:rPr>
              <a:t>- 30 de Setembro, 2023.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5201" y="-341901"/>
            <a:ext cx="9771599" cy="10970803"/>
          </a:xfrm>
          <a:custGeom>
            <a:avLst/>
            <a:gdLst/>
            <a:ahLst/>
            <a:cxnLst/>
            <a:rect r="r" b="b" t="t" l="l"/>
            <a:pathLst>
              <a:path h="10970803" w="9771599">
                <a:moveTo>
                  <a:pt x="0" y="0"/>
                </a:moveTo>
                <a:lnTo>
                  <a:pt x="9771599" y="0"/>
                </a:lnTo>
                <a:lnTo>
                  <a:pt x="9771599" y="10970802"/>
                </a:lnTo>
                <a:lnTo>
                  <a:pt x="0" y="10970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63818" t="-14079" r="-2842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44000" y="1028700"/>
            <a:ext cx="60583" cy="8229600"/>
          </a:xfrm>
          <a:prstGeom prst="rect">
            <a:avLst/>
          </a:prstGeom>
          <a:solidFill>
            <a:srgbClr val="C1A48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8955696" y="1947359"/>
            <a:ext cx="437192" cy="43719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85987" y="4825422"/>
            <a:ext cx="437192" cy="43719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985987" y="7396569"/>
            <a:ext cx="437192" cy="43719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3181205"/>
            <a:ext cx="6760310" cy="3916605"/>
            <a:chOff x="0" y="0"/>
            <a:chExt cx="9013746" cy="52221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013746" cy="2813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82"/>
                </a:lnSpc>
              </a:pPr>
              <a:r>
                <a:rPr lang="en-US" sz="6985" spc="69">
                  <a:solidFill>
                    <a:srgbClr val="F3F4ED"/>
                  </a:solidFill>
                  <a:latin typeface="Playfair Display Bold"/>
                </a:rPr>
                <a:t>Próximos passos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84425" y="4518773"/>
              <a:ext cx="7444897" cy="703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1"/>
                </a:lnSpc>
              </a:pPr>
            </a:p>
          </p:txBody>
        </p:sp>
        <p:sp>
          <p:nvSpPr>
            <p:cNvPr name="AutoShape 13" id="13"/>
            <p:cNvSpPr/>
            <p:nvPr/>
          </p:nvSpPr>
          <p:spPr>
            <a:xfrm rot="0">
              <a:off x="3062778" y="3583917"/>
              <a:ext cx="2888191" cy="60816"/>
            </a:xfrm>
            <a:prstGeom prst="rect">
              <a:avLst/>
            </a:prstGeom>
            <a:solidFill>
              <a:srgbClr val="C1A48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54053" y="1689557"/>
            <a:ext cx="6833049" cy="1491912"/>
            <a:chOff x="0" y="0"/>
            <a:chExt cx="9110732" cy="198921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907143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00919"/>
              <a:ext cx="9110732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Integração do banco de dados com a dashboard.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154053" y="4626200"/>
            <a:ext cx="6833049" cy="1034600"/>
            <a:chOff x="0" y="0"/>
            <a:chExt cx="9110732" cy="13794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907143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00919"/>
              <a:ext cx="9110732" cy="578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Melhorias na Dashboard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154053" y="7097809"/>
            <a:ext cx="6833049" cy="1034712"/>
            <a:chOff x="0" y="0"/>
            <a:chExt cx="9110732" cy="137961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907143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00919"/>
              <a:ext cx="911073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Ferramenta de Help Desk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24" id="24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11" r="0" b="-92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7608" y="1690668"/>
            <a:ext cx="13641996" cy="106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70">
                <a:solidFill>
                  <a:srgbClr val="F3F4ED"/>
                </a:solidFill>
                <a:latin typeface="Playfair Display Bold"/>
              </a:rPr>
              <a:t>Integrantes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7723326" y="3206248"/>
            <a:ext cx="2170560" cy="45705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4640444" y="3998643"/>
            <a:ext cx="9002950" cy="426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Amanda Geovanna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Guilherme Cruci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Henrique Crispino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Kauan Lucena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Patrick Velasques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Raíssa Uyema</a:t>
            </a:r>
          </a:p>
          <a:p>
            <a:pPr algn="ctr">
              <a:lnSpc>
                <a:spcPts val="4233"/>
              </a:lnSpc>
            </a:pPr>
          </a:p>
          <a:p>
            <a:pPr algn="ctr">
              <a:lnSpc>
                <a:spcPts val="423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299655" y="1910573"/>
            <a:ext cx="2170560" cy="45705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32335" y="2875892"/>
            <a:ext cx="2089897" cy="1989179"/>
          </a:xfrm>
          <a:custGeom>
            <a:avLst/>
            <a:gdLst/>
            <a:ahLst/>
            <a:cxnLst/>
            <a:rect r="r" b="b" t="t" l="l"/>
            <a:pathLst>
              <a:path h="1989179" w="2089897">
                <a:moveTo>
                  <a:pt x="0" y="0"/>
                </a:moveTo>
                <a:lnTo>
                  <a:pt x="2089897" y="0"/>
                </a:lnTo>
                <a:lnTo>
                  <a:pt x="2089897" y="1989178"/>
                </a:lnTo>
                <a:lnTo>
                  <a:pt x="0" y="198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33793" y="2314636"/>
            <a:ext cx="2631397" cy="2515590"/>
          </a:xfrm>
          <a:custGeom>
            <a:avLst/>
            <a:gdLst/>
            <a:ahLst/>
            <a:cxnLst/>
            <a:rect r="r" b="b" t="t" l="l"/>
            <a:pathLst>
              <a:path h="2515590" w="2631397">
                <a:moveTo>
                  <a:pt x="0" y="0"/>
                </a:moveTo>
                <a:lnTo>
                  <a:pt x="2631396" y="0"/>
                </a:lnTo>
                <a:lnTo>
                  <a:pt x="2631396" y="2515589"/>
                </a:lnTo>
                <a:lnTo>
                  <a:pt x="0" y="251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17293" y="2253817"/>
            <a:ext cx="2167642" cy="2856738"/>
          </a:xfrm>
          <a:custGeom>
            <a:avLst/>
            <a:gdLst/>
            <a:ahLst/>
            <a:cxnLst/>
            <a:rect r="r" b="b" t="t" l="l"/>
            <a:pathLst>
              <a:path h="2856738" w="2167642">
                <a:moveTo>
                  <a:pt x="0" y="0"/>
                </a:moveTo>
                <a:lnTo>
                  <a:pt x="2167642" y="0"/>
                </a:lnTo>
                <a:lnTo>
                  <a:pt x="2167642" y="2856738"/>
                </a:lnTo>
                <a:lnTo>
                  <a:pt x="0" y="285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4685" y="2268497"/>
            <a:ext cx="2155364" cy="2827378"/>
          </a:xfrm>
          <a:custGeom>
            <a:avLst/>
            <a:gdLst/>
            <a:ahLst/>
            <a:cxnLst/>
            <a:rect r="r" b="b" t="t" l="l"/>
            <a:pathLst>
              <a:path h="2827378" w="2155364">
                <a:moveTo>
                  <a:pt x="0" y="0"/>
                </a:moveTo>
                <a:lnTo>
                  <a:pt x="2155363" y="0"/>
                </a:lnTo>
                <a:lnTo>
                  <a:pt x="2155363" y="2827378"/>
                </a:lnTo>
                <a:lnTo>
                  <a:pt x="0" y="2827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42520" y="2616969"/>
            <a:ext cx="2681495" cy="2317342"/>
          </a:xfrm>
          <a:custGeom>
            <a:avLst/>
            <a:gdLst/>
            <a:ahLst/>
            <a:cxnLst/>
            <a:rect r="r" b="b" t="t" l="l"/>
            <a:pathLst>
              <a:path h="2317342" w="2681495">
                <a:moveTo>
                  <a:pt x="0" y="0"/>
                </a:moveTo>
                <a:lnTo>
                  <a:pt x="2681496" y="0"/>
                </a:lnTo>
                <a:lnTo>
                  <a:pt x="2681496" y="2317342"/>
                </a:lnTo>
                <a:lnTo>
                  <a:pt x="0" y="231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41126" y="6300450"/>
            <a:ext cx="3439257" cy="2768961"/>
          </a:xfrm>
          <a:custGeom>
            <a:avLst/>
            <a:gdLst/>
            <a:ahLst/>
            <a:cxnLst/>
            <a:rect r="r" b="b" t="t" l="l"/>
            <a:pathLst>
              <a:path h="2768961" w="3439257">
                <a:moveTo>
                  <a:pt x="0" y="0"/>
                </a:moveTo>
                <a:lnTo>
                  <a:pt x="3439258" y="0"/>
                </a:lnTo>
                <a:lnTo>
                  <a:pt x="3439258" y="2768961"/>
                </a:lnTo>
                <a:lnTo>
                  <a:pt x="0" y="2768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7774" y="6180361"/>
            <a:ext cx="1605536" cy="2786463"/>
          </a:xfrm>
          <a:custGeom>
            <a:avLst/>
            <a:gdLst/>
            <a:ahLst/>
            <a:cxnLst/>
            <a:rect r="r" b="b" t="t" l="l"/>
            <a:pathLst>
              <a:path h="2786463" w="1605536">
                <a:moveTo>
                  <a:pt x="0" y="0"/>
                </a:moveTo>
                <a:lnTo>
                  <a:pt x="1605536" y="0"/>
                </a:lnTo>
                <a:lnTo>
                  <a:pt x="1605536" y="2786463"/>
                </a:lnTo>
                <a:lnTo>
                  <a:pt x="0" y="2786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928" t="0" r="-4426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07915" y="5976173"/>
            <a:ext cx="1633316" cy="2971961"/>
          </a:xfrm>
          <a:custGeom>
            <a:avLst/>
            <a:gdLst/>
            <a:ahLst/>
            <a:cxnLst/>
            <a:rect r="r" b="b" t="t" l="l"/>
            <a:pathLst>
              <a:path h="2971961" w="1633316">
                <a:moveTo>
                  <a:pt x="0" y="0"/>
                </a:moveTo>
                <a:lnTo>
                  <a:pt x="1633316" y="0"/>
                </a:lnTo>
                <a:lnTo>
                  <a:pt x="1633316" y="2971962"/>
                </a:lnTo>
                <a:lnTo>
                  <a:pt x="0" y="2971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9407" y="6528281"/>
            <a:ext cx="3925650" cy="2526408"/>
          </a:xfrm>
          <a:custGeom>
            <a:avLst/>
            <a:gdLst/>
            <a:ahLst/>
            <a:cxnLst/>
            <a:rect r="r" b="b" t="t" l="l"/>
            <a:pathLst>
              <a:path h="2526408" w="3925650">
                <a:moveTo>
                  <a:pt x="0" y="0"/>
                </a:moveTo>
                <a:lnTo>
                  <a:pt x="3925650" y="0"/>
                </a:lnTo>
                <a:lnTo>
                  <a:pt x="3925650" y="2526408"/>
                </a:lnTo>
                <a:lnTo>
                  <a:pt x="0" y="2526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76879" y="3775640"/>
            <a:ext cx="1260738" cy="381373"/>
          </a:xfrm>
          <a:custGeom>
            <a:avLst/>
            <a:gdLst/>
            <a:ahLst/>
            <a:cxnLst/>
            <a:rect r="r" b="b" t="t" l="l"/>
            <a:pathLst>
              <a:path h="381373" w="1260738">
                <a:moveTo>
                  <a:pt x="0" y="0"/>
                </a:moveTo>
                <a:lnTo>
                  <a:pt x="1260738" y="0"/>
                </a:lnTo>
                <a:lnTo>
                  <a:pt x="1260738" y="381373"/>
                </a:lnTo>
                <a:lnTo>
                  <a:pt x="0" y="381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3581" y="3667506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0"/>
                </a:moveTo>
                <a:lnTo>
                  <a:pt x="1341985" y="0"/>
                </a:lnTo>
                <a:lnTo>
                  <a:pt x="1341985" y="405950"/>
                </a:lnTo>
                <a:lnTo>
                  <a:pt x="0" y="40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98512" y="3821402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0"/>
                </a:moveTo>
                <a:lnTo>
                  <a:pt x="1341985" y="0"/>
                </a:lnTo>
                <a:lnTo>
                  <a:pt x="1341985" y="405950"/>
                </a:lnTo>
                <a:lnTo>
                  <a:pt x="0" y="40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26565" y="3823889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0"/>
                </a:moveTo>
                <a:lnTo>
                  <a:pt x="1341985" y="0"/>
                </a:lnTo>
                <a:lnTo>
                  <a:pt x="1341985" y="405950"/>
                </a:lnTo>
                <a:lnTo>
                  <a:pt x="0" y="40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868550" y="5141340"/>
            <a:ext cx="3255465" cy="37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397" spc="167">
                <a:solidFill>
                  <a:srgbClr val="F3F4ED"/>
                </a:solidFill>
                <a:latin typeface="Raleway Bold"/>
              </a:rPr>
              <a:t>AMADURECIMENTO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980183" y="2067370"/>
            <a:ext cx="3561145" cy="3606222"/>
          </a:xfrm>
          <a:custGeom>
            <a:avLst/>
            <a:gdLst/>
            <a:ahLst/>
            <a:cxnLst/>
            <a:rect r="r" b="b" t="t" l="l"/>
            <a:pathLst>
              <a:path h="3606222" w="3561145">
                <a:moveTo>
                  <a:pt x="0" y="0"/>
                </a:moveTo>
                <a:lnTo>
                  <a:pt x="3561144" y="0"/>
                </a:lnTo>
                <a:lnTo>
                  <a:pt x="3561144" y="3606222"/>
                </a:lnTo>
                <a:lnTo>
                  <a:pt x="0" y="36062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-10800000">
            <a:off x="12356170" y="7742461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405951"/>
                </a:moveTo>
                <a:lnTo>
                  <a:pt x="1341985" y="405951"/>
                </a:lnTo>
                <a:lnTo>
                  <a:pt x="1341985" y="0"/>
                </a:lnTo>
                <a:lnTo>
                  <a:pt x="0" y="0"/>
                </a:lnTo>
                <a:lnTo>
                  <a:pt x="0" y="4059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-10739186">
            <a:off x="7798530" y="7627400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405951"/>
                </a:moveTo>
                <a:lnTo>
                  <a:pt x="1341985" y="405951"/>
                </a:lnTo>
                <a:lnTo>
                  <a:pt x="1341985" y="0"/>
                </a:lnTo>
                <a:lnTo>
                  <a:pt x="0" y="0"/>
                </a:lnTo>
                <a:lnTo>
                  <a:pt x="0" y="4059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-10739186">
            <a:off x="4278498" y="7539486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405951"/>
                </a:moveTo>
                <a:lnTo>
                  <a:pt x="1341985" y="405951"/>
                </a:lnTo>
                <a:lnTo>
                  <a:pt x="1341985" y="0"/>
                </a:lnTo>
                <a:lnTo>
                  <a:pt x="0" y="0"/>
                </a:lnTo>
                <a:lnTo>
                  <a:pt x="0" y="4059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true" rot="5626427">
            <a:off x="16731734" y="5910888"/>
            <a:ext cx="1907777" cy="538947"/>
          </a:xfrm>
          <a:custGeom>
            <a:avLst/>
            <a:gdLst/>
            <a:ahLst/>
            <a:cxnLst/>
            <a:rect r="r" b="b" t="t" l="l"/>
            <a:pathLst>
              <a:path h="538947" w="1907777">
                <a:moveTo>
                  <a:pt x="0" y="538947"/>
                </a:moveTo>
                <a:lnTo>
                  <a:pt x="1907777" y="538947"/>
                </a:lnTo>
                <a:lnTo>
                  <a:pt x="1907777" y="0"/>
                </a:lnTo>
                <a:lnTo>
                  <a:pt x="0" y="0"/>
                </a:lnTo>
                <a:lnTo>
                  <a:pt x="0" y="538947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420787" y="513290"/>
            <a:ext cx="827736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F3F4ED"/>
                </a:solidFill>
                <a:latin typeface="Playfair Display"/>
              </a:rPr>
              <a:t>Processo do Vinho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335" y="4820700"/>
            <a:ext cx="2623198" cy="47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3066" spc="214">
                <a:solidFill>
                  <a:srgbClr val="F3F4ED"/>
                </a:solidFill>
                <a:latin typeface="Raleway Bold"/>
              </a:rPr>
              <a:t>COLHEITA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65482" y="4774483"/>
            <a:ext cx="2863322" cy="73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3"/>
              </a:lnSpc>
            </a:pPr>
            <a:r>
              <a:rPr lang="en-US" sz="2411" spc="168">
                <a:solidFill>
                  <a:srgbClr val="F3F4ED"/>
                </a:solidFill>
                <a:latin typeface="Raleway Bold"/>
              </a:rPr>
              <a:t>DESENGACE E ESMAGAMENTO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24573" y="4963281"/>
            <a:ext cx="3244931" cy="42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732" spc="191">
                <a:solidFill>
                  <a:srgbClr val="F3F4ED"/>
                </a:solidFill>
                <a:latin typeface="Raleway Bold"/>
              </a:rPr>
              <a:t>FERMENTAÇÃO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00127" y="5071670"/>
            <a:ext cx="2746366" cy="42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732" spc="191">
                <a:solidFill>
                  <a:srgbClr val="F3F4ED"/>
                </a:solidFill>
                <a:latin typeface="Raleway Bold"/>
              </a:rPr>
              <a:t>PRENSAGEM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82934" y="9051910"/>
            <a:ext cx="2600669" cy="39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</a:pPr>
            <a:r>
              <a:rPr lang="en-US" sz="2580" spc="180">
                <a:solidFill>
                  <a:srgbClr val="F3F4ED"/>
                </a:solidFill>
                <a:latin typeface="Raleway Bold"/>
              </a:rPr>
              <a:t>TRANSFEGA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84935" y="9042385"/>
            <a:ext cx="3141630" cy="41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695" spc="188">
                <a:solidFill>
                  <a:srgbClr val="F3F4ED"/>
                </a:solidFill>
                <a:latin typeface="Raleway Bold"/>
              </a:rPr>
              <a:t>CLARIFICAÇÃO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97143" y="9045164"/>
            <a:ext cx="3805911" cy="41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659" spc="186">
                <a:solidFill>
                  <a:srgbClr val="F3F4ED"/>
                </a:solidFill>
                <a:latin typeface="Raleway Bold"/>
              </a:rPr>
              <a:t>ENGARRAFAMENTO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5279" y="9033825"/>
            <a:ext cx="3773906" cy="40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636" spc="184">
                <a:solidFill>
                  <a:srgbClr val="F3F4ED"/>
                </a:solidFill>
                <a:latin typeface="Raleway Bold"/>
              </a:rPr>
              <a:t>ENVELHECIMENTO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023578" y="1489408"/>
            <a:ext cx="2170560" cy="45705"/>
          </a:xfrm>
          <a:prstGeom prst="rect">
            <a:avLst/>
          </a:prstGeom>
          <a:solidFill>
            <a:srgbClr val="C1A48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717081" y="3172478"/>
            <a:ext cx="8227085" cy="6407449"/>
            <a:chOff x="0" y="0"/>
            <a:chExt cx="15177166" cy="118203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77165" cy="11820336"/>
            </a:xfrm>
            <a:custGeom>
              <a:avLst/>
              <a:gdLst/>
              <a:ahLst/>
              <a:cxnLst/>
              <a:rect r="r" b="b" t="t" l="l"/>
              <a:pathLst>
                <a:path h="11820336" w="15177165">
                  <a:moveTo>
                    <a:pt x="0" y="0"/>
                  </a:moveTo>
                  <a:lnTo>
                    <a:pt x="0" y="11820336"/>
                  </a:lnTo>
                  <a:lnTo>
                    <a:pt x="15177165" y="11820336"/>
                  </a:lnTo>
                  <a:lnTo>
                    <a:pt x="15177165" y="0"/>
                  </a:lnTo>
                  <a:lnTo>
                    <a:pt x="0" y="0"/>
                  </a:lnTo>
                  <a:close/>
                  <a:moveTo>
                    <a:pt x="15116206" y="11759376"/>
                  </a:moveTo>
                  <a:lnTo>
                    <a:pt x="59690" y="11759376"/>
                  </a:lnTo>
                  <a:lnTo>
                    <a:pt x="59690" y="59690"/>
                  </a:lnTo>
                  <a:lnTo>
                    <a:pt x="15116206" y="59690"/>
                  </a:lnTo>
                  <a:lnTo>
                    <a:pt x="15116206" y="11759376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017625" y="3787310"/>
            <a:ext cx="1385653" cy="2650342"/>
          </a:xfrm>
          <a:custGeom>
            <a:avLst/>
            <a:gdLst/>
            <a:ahLst/>
            <a:cxnLst/>
            <a:rect r="r" b="b" t="t" l="l"/>
            <a:pathLst>
              <a:path h="2650342" w="1385653">
                <a:moveTo>
                  <a:pt x="0" y="0"/>
                </a:moveTo>
                <a:lnTo>
                  <a:pt x="1385653" y="0"/>
                </a:lnTo>
                <a:lnTo>
                  <a:pt x="1385653" y="2650342"/>
                </a:lnTo>
                <a:lnTo>
                  <a:pt x="0" y="2650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40" t="-8503" r="-7788" b="-7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87508" y="3172478"/>
            <a:ext cx="8443981" cy="6392732"/>
            <a:chOff x="0" y="0"/>
            <a:chExt cx="15577292" cy="117931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77293" cy="11793186"/>
            </a:xfrm>
            <a:custGeom>
              <a:avLst/>
              <a:gdLst/>
              <a:ahLst/>
              <a:cxnLst/>
              <a:rect r="r" b="b" t="t" l="l"/>
              <a:pathLst>
                <a:path h="11793186" w="15577293">
                  <a:moveTo>
                    <a:pt x="0" y="0"/>
                  </a:moveTo>
                  <a:lnTo>
                    <a:pt x="0" y="11793186"/>
                  </a:lnTo>
                  <a:lnTo>
                    <a:pt x="15577293" y="11793186"/>
                  </a:lnTo>
                  <a:lnTo>
                    <a:pt x="15577293" y="0"/>
                  </a:lnTo>
                  <a:lnTo>
                    <a:pt x="0" y="0"/>
                  </a:lnTo>
                  <a:close/>
                  <a:moveTo>
                    <a:pt x="15516332" y="11732227"/>
                  </a:moveTo>
                  <a:lnTo>
                    <a:pt x="59690" y="11732227"/>
                  </a:lnTo>
                  <a:lnTo>
                    <a:pt x="59690" y="59690"/>
                  </a:lnTo>
                  <a:lnTo>
                    <a:pt x="15516332" y="59690"/>
                  </a:lnTo>
                  <a:lnTo>
                    <a:pt x="15516332" y="11732227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1607" y="6783950"/>
            <a:ext cx="1541667" cy="2781260"/>
          </a:xfrm>
          <a:custGeom>
            <a:avLst/>
            <a:gdLst/>
            <a:ahLst/>
            <a:cxnLst/>
            <a:rect r="r" b="b" t="t" l="l"/>
            <a:pathLst>
              <a:path h="2781260" w="1541667">
                <a:moveTo>
                  <a:pt x="0" y="0"/>
                </a:moveTo>
                <a:lnTo>
                  <a:pt x="1541667" y="0"/>
                </a:lnTo>
                <a:lnTo>
                  <a:pt x="1541667" y="2781259"/>
                </a:lnTo>
                <a:lnTo>
                  <a:pt x="0" y="2781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7" t="-7944" r="-277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8563" y="3857795"/>
            <a:ext cx="834713" cy="2294743"/>
          </a:xfrm>
          <a:custGeom>
            <a:avLst/>
            <a:gdLst/>
            <a:ahLst/>
            <a:cxnLst/>
            <a:rect r="r" b="b" t="t" l="l"/>
            <a:pathLst>
              <a:path h="2294743" w="834713">
                <a:moveTo>
                  <a:pt x="0" y="0"/>
                </a:moveTo>
                <a:lnTo>
                  <a:pt x="834713" y="0"/>
                </a:lnTo>
                <a:lnTo>
                  <a:pt x="834713" y="2294743"/>
                </a:lnTo>
                <a:lnTo>
                  <a:pt x="0" y="2294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575505" y="1829669"/>
            <a:ext cx="7376124" cy="1117992"/>
          </a:xfrm>
          <a:prstGeom prst="rect">
            <a:avLst/>
          </a:prstGeom>
          <a:solidFill>
            <a:srgbClr val="C1A480">
              <a:alpha val="89804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9296899" y="1829669"/>
            <a:ext cx="7962401" cy="1117992"/>
          </a:xfrm>
          <a:prstGeom prst="rect">
            <a:avLst/>
          </a:prstGeom>
          <a:solidFill>
            <a:srgbClr val="C1A480">
              <a:alpha val="89804"/>
            </a:srgbClr>
          </a:solid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028700" y="7082379"/>
            <a:ext cx="794576" cy="2184402"/>
          </a:xfrm>
          <a:custGeom>
            <a:avLst/>
            <a:gdLst/>
            <a:ahLst/>
            <a:cxnLst/>
            <a:rect r="r" b="b" t="t" l="l"/>
            <a:pathLst>
              <a:path h="2184402" w="794576">
                <a:moveTo>
                  <a:pt x="0" y="0"/>
                </a:moveTo>
                <a:lnTo>
                  <a:pt x="794576" y="0"/>
                </a:lnTo>
                <a:lnTo>
                  <a:pt x="794576" y="2184401"/>
                </a:lnTo>
                <a:lnTo>
                  <a:pt x="0" y="2184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1308393" y="6979512"/>
            <a:ext cx="763618" cy="2099294"/>
          </a:xfrm>
          <a:custGeom>
            <a:avLst/>
            <a:gdLst/>
            <a:ahLst/>
            <a:cxnLst/>
            <a:rect r="r" b="b" t="t" l="l"/>
            <a:pathLst>
              <a:path h="2099294" w="763618">
                <a:moveTo>
                  <a:pt x="0" y="0"/>
                </a:moveTo>
                <a:lnTo>
                  <a:pt x="763618" y="0"/>
                </a:lnTo>
                <a:lnTo>
                  <a:pt x="763618" y="2099294"/>
                </a:lnTo>
                <a:lnTo>
                  <a:pt x="0" y="2099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08393" y="3585690"/>
            <a:ext cx="834713" cy="2294743"/>
          </a:xfrm>
          <a:custGeom>
            <a:avLst/>
            <a:gdLst/>
            <a:ahLst/>
            <a:cxnLst/>
            <a:rect r="r" b="b" t="t" l="l"/>
            <a:pathLst>
              <a:path h="2294743" w="834713">
                <a:moveTo>
                  <a:pt x="0" y="0"/>
                </a:moveTo>
                <a:lnTo>
                  <a:pt x="834713" y="0"/>
                </a:lnTo>
                <a:lnTo>
                  <a:pt x="834713" y="2294743"/>
                </a:lnTo>
                <a:lnTo>
                  <a:pt x="0" y="2294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22868" y="3998579"/>
            <a:ext cx="1373992" cy="2013175"/>
          </a:xfrm>
          <a:custGeom>
            <a:avLst/>
            <a:gdLst/>
            <a:ahLst/>
            <a:cxnLst/>
            <a:rect r="r" b="b" t="t" l="l"/>
            <a:pathLst>
              <a:path h="2013175" w="1373992">
                <a:moveTo>
                  <a:pt x="0" y="0"/>
                </a:moveTo>
                <a:lnTo>
                  <a:pt x="1373992" y="0"/>
                </a:lnTo>
                <a:lnTo>
                  <a:pt x="1373992" y="2013175"/>
                </a:lnTo>
                <a:lnTo>
                  <a:pt x="0" y="2013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22868" y="7082379"/>
            <a:ext cx="1253083" cy="1793322"/>
          </a:xfrm>
          <a:custGeom>
            <a:avLst/>
            <a:gdLst/>
            <a:ahLst/>
            <a:cxnLst/>
            <a:rect r="r" b="b" t="t" l="l"/>
            <a:pathLst>
              <a:path h="1793322" w="1253083">
                <a:moveTo>
                  <a:pt x="0" y="0"/>
                </a:moveTo>
                <a:lnTo>
                  <a:pt x="1253083" y="0"/>
                </a:lnTo>
                <a:lnTo>
                  <a:pt x="1253083" y="1793321"/>
                </a:lnTo>
                <a:lnTo>
                  <a:pt x="0" y="1793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87606" y="301441"/>
            <a:ext cx="4209254" cy="106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F3F4ED"/>
                </a:solidFill>
                <a:latin typeface="Playfair Display Bold"/>
              </a:rPr>
              <a:t> Contexto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85663" y="4241342"/>
            <a:ext cx="4253122" cy="186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5548" indent="-227774" lvl="1">
              <a:lnSpc>
                <a:spcPts val="2953"/>
              </a:lnSpc>
              <a:buFont typeface="Arial"/>
              <a:buChar char="•"/>
            </a:pPr>
            <a:r>
              <a:rPr lang="en-US" sz="2109" spc="21">
                <a:solidFill>
                  <a:srgbClr val="F3F4ED"/>
                </a:solidFill>
                <a:latin typeface="Raleway"/>
              </a:rPr>
              <a:t>Envelhecimento acelerado = sabor indesejado</a:t>
            </a:r>
          </a:p>
          <a:p>
            <a:pPr marL="455548" indent="-227774" lvl="1">
              <a:lnSpc>
                <a:spcPts val="2953"/>
              </a:lnSpc>
              <a:buFont typeface="Arial"/>
              <a:buChar char="•"/>
            </a:pPr>
            <a:r>
              <a:rPr lang="en-US" sz="2109" spc="21">
                <a:solidFill>
                  <a:srgbClr val="F3F4ED"/>
                </a:solidFill>
                <a:latin typeface="Raleway"/>
              </a:rPr>
              <a:t>Evaporação excessiva do vinho dos barris</a:t>
            </a:r>
          </a:p>
          <a:p>
            <a:pPr marL="455548" indent="-227774" lvl="1">
              <a:lnSpc>
                <a:spcPts val="2953"/>
              </a:lnSpc>
              <a:buFont typeface="Arial"/>
              <a:buChar char="•"/>
            </a:pPr>
            <a:r>
              <a:rPr lang="en-US" sz="2109" spc="21">
                <a:solidFill>
                  <a:srgbClr val="F3F4ED"/>
                </a:solidFill>
                <a:latin typeface="Raleway"/>
              </a:rPr>
              <a:t>Oxidação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58565" y="7726026"/>
            <a:ext cx="4177377" cy="109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2623" indent="-231311" lvl="1">
              <a:lnSpc>
                <a:spcPts val="2999"/>
              </a:lnSpc>
              <a:buFont typeface="Arial"/>
              <a:buChar char="•"/>
            </a:pPr>
            <a:r>
              <a:rPr lang="en-US" sz="2142" spc="21">
                <a:solidFill>
                  <a:srgbClr val="F3F4ED"/>
                </a:solidFill>
                <a:latin typeface="Raleway"/>
              </a:rPr>
              <a:t>Madeira do barril ressecada</a:t>
            </a:r>
          </a:p>
          <a:p>
            <a:pPr marL="462623" indent="-231311" lvl="1">
              <a:lnSpc>
                <a:spcPts val="2999"/>
              </a:lnSpc>
              <a:buFont typeface="Arial"/>
              <a:buChar char="•"/>
            </a:pPr>
            <a:r>
              <a:rPr lang="en-US" sz="2142" spc="21">
                <a:solidFill>
                  <a:srgbClr val="F3F4ED"/>
                </a:solidFill>
                <a:latin typeface="Raleway"/>
              </a:rPr>
              <a:t>Evaporação do vinho</a:t>
            </a:r>
          </a:p>
          <a:p>
            <a:pPr marL="462623" indent="-231311" lvl="1">
              <a:lnSpc>
                <a:spcPts val="2999"/>
              </a:lnSpc>
              <a:buFont typeface="Arial"/>
              <a:buChar char="•"/>
            </a:pPr>
            <a:r>
              <a:rPr lang="en-US" sz="2142" spc="21">
                <a:solidFill>
                  <a:srgbClr val="F3F4ED"/>
                </a:solidFill>
                <a:latin typeface="Raleway"/>
              </a:rPr>
              <a:t>Mofo e fungos: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81825" y="4241342"/>
            <a:ext cx="5116363" cy="148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6586" indent="-228293" lvl="1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Inchaço e vazamento</a:t>
            </a:r>
          </a:p>
          <a:p>
            <a:pPr marL="456586" indent="-228293" lvl="1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Degradação do barril</a:t>
            </a:r>
          </a:p>
          <a:p>
            <a:pPr marL="456586" indent="-228293" lvl="1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Sabores indesejados</a:t>
            </a:r>
          </a:p>
          <a:p>
            <a:pPr marL="456586" indent="-228293" lvl="1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Crescimento de fungos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93778" y="3528540"/>
            <a:ext cx="4869250" cy="46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691" spc="26">
                <a:solidFill>
                  <a:srgbClr val="F3F4ED"/>
                </a:solidFill>
                <a:latin typeface="Raleway Bold"/>
              </a:rPr>
              <a:t>Temperatura elevada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15145" y="6643748"/>
            <a:ext cx="4847883" cy="438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71" spc="25">
                <a:solidFill>
                  <a:srgbClr val="F3F4ED"/>
                </a:solidFill>
                <a:latin typeface="Raleway Bold"/>
              </a:rPr>
              <a:t>Temperatura muito baixa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78669" y="3528540"/>
            <a:ext cx="4994964" cy="46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691" spc="26">
                <a:solidFill>
                  <a:srgbClr val="F3F4ED"/>
                </a:solidFill>
                <a:latin typeface="Raleway Bold"/>
              </a:rPr>
              <a:t>Umidade elevada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99712" y="1874078"/>
            <a:ext cx="7127709" cy="129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spc="24">
                <a:solidFill>
                  <a:srgbClr val="F3F4ED"/>
                </a:solidFill>
                <a:latin typeface="Raleway"/>
              </a:rPr>
              <a:t> As faixas de</a:t>
            </a:r>
            <a:r>
              <a:rPr lang="en-US" sz="2445" spc="24">
                <a:solidFill>
                  <a:srgbClr val="F3F4ED"/>
                </a:solidFill>
                <a:latin typeface="Raleway Bold"/>
              </a:rPr>
              <a:t> temperatura ideais</a:t>
            </a:r>
            <a:r>
              <a:rPr lang="en-US" sz="2445" spc="24">
                <a:solidFill>
                  <a:srgbClr val="F3F4ED"/>
                </a:solidFill>
                <a:latin typeface="Raleway"/>
              </a:rPr>
              <a:t> para diferentes tipos de vinho variam em </a:t>
            </a:r>
            <a:r>
              <a:rPr lang="en-US" sz="2445" spc="24">
                <a:solidFill>
                  <a:srgbClr val="F3F4ED"/>
                </a:solidFill>
                <a:latin typeface="Raleway Bold"/>
              </a:rPr>
              <a:t>12°C e 18°C</a:t>
            </a:r>
            <a:r>
              <a:rPr lang="en-US" sz="2445" spc="24">
                <a:solidFill>
                  <a:srgbClr val="F3F4ED"/>
                </a:solidFill>
                <a:latin typeface="Raleway"/>
              </a:rPr>
              <a:t>.</a:t>
            </a:r>
          </a:p>
          <a:p>
            <a:pPr algn="ctr">
              <a:lnSpc>
                <a:spcPts val="3423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550565" y="1942472"/>
            <a:ext cx="7455069" cy="83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23">
                <a:solidFill>
                  <a:srgbClr val="F3F4ED"/>
                </a:solidFill>
                <a:latin typeface="Raleway"/>
              </a:rPr>
              <a:t>Para manter a </a:t>
            </a:r>
            <a:r>
              <a:rPr lang="en-US" sz="2361" spc="23">
                <a:solidFill>
                  <a:srgbClr val="F3F4ED"/>
                </a:solidFill>
                <a:latin typeface="Raleway Bold"/>
              </a:rPr>
              <a:t>umidade ideal</a:t>
            </a:r>
            <a:r>
              <a:rPr lang="en-US" sz="2361" spc="23">
                <a:solidFill>
                  <a:srgbClr val="F3F4ED"/>
                </a:solidFill>
                <a:latin typeface="Raleway"/>
              </a:rPr>
              <a:t> é necessário em torno de</a:t>
            </a:r>
            <a:r>
              <a:rPr lang="en-US" sz="2361" spc="23">
                <a:solidFill>
                  <a:srgbClr val="F3F4ED"/>
                </a:solidFill>
                <a:latin typeface="Raleway Bold"/>
              </a:rPr>
              <a:t> 70 e 80%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841428" y="7334791"/>
            <a:ext cx="4741592" cy="148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6586" indent="-228293" lvl="1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Vinhos com envelhecimento mais lento</a:t>
            </a:r>
          </a:p>
          <a:p>
            <a:pPr marL="456586" indent="-228293" lvl="1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Contração da madeira</a:t>
            </a:r>
          </a:p>
          <a:p>
            <a:pPr marL="456586" indent="-228293" lvl="1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Redução da atividade microbiana: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25750" y="6736325"/>
            <a:ext cx="4847883" cy="43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71" spc="25">
                <a:solidFill>
                  <a:srgbClr val="F3F4ED"/>
                </a:solidFill>
                <a:latin typeface="Raleway Bold"/>
              </a:rPr>
              <a:t>Umidade muito baixa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35673" y="290519"/>
            <a:ext cx="13151334" cy="86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5753" spc="57">
                <a:solidFill>
                  <a:srgbClr val="F3F4ED"/>
                </a:solidFill>
                <a:latin typeface="Playfair Display"/>
              </a:rPr>
              <a:t>Diagrama de Negócio (problema)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170993" y="1466901"/>
            <a:ext cx="1784102" cy="37567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AutoShape 5" id="5"/>
          <p:cNvSpPr/>
          <p:nvPr/>
        </p:nvSpPr>
        <p:spPr>
          <a:xfrm rot="0">
            <a:off x="1028700" y="6133023"/>
            <a:ext cx="5142589" cy="3712569"/>
          </a:xfrm>
          <a:prstGeom prst="rect">
            <a:avLst/>
          </a:prstGeom>
          <a:solidFill>
            <a:srgbClr val="151715">
              <a:alpha val="64706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6572706" y="6133023"/>
            <a:ext cx="5142589" cy="3712569"/>
          </a:xfrm>
          <a:prstGeom prst="rect">
            <a:avLst/>
          </a:prstGeom>
          <a:solidFill>
            <a:srgbClr val="151715">
              <a:alpha val="70980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12116711" y="1916036"/>
            <a:ext cx="5142589" cy="3905846"/>
          </a:xfrm>
          <a:prstGeom prst="rect">
            <a:avLst/>
          </a:prstGeom>
          <a:solidFill>
            <a:srgbClr val="151715">
              <a:alpha val="57647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12116711" y="6133023"/>
            <a:ext cx="5142589" cy="3712569"/>
          </a:xfrm>
          <a:prstGeom prst="rect">
            <a:avLst/>
          </a:prstGeom>
          <a:solidFill>
            <a:srgbClr val="151715">
              <a:alpha val="56863"/>
            </a:srgbClr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3756018" y="2505846"/>
            <a:ext cx="1863975" cy="1833685"/>
          </a:xfrm>
          <a:custGeom>
            <a:avLst/>
            <a:gdLst/>
            <a:ahLst/>
            <a:cxnLst/>
            <a:rect r="r" b="b" t="t" l="l"/>
            <a:pathLst>
              <a:path h="1833685" w="1863975">
                <a:moveTo>
                  <a:pt x="0" y="0"/>
                </a:moveTo>
                <a:lnTo>
                  <a:pt x="1863975" y="0"/>
                </a:lnTo>
                <a:lnTo>
                  <a:pt x="1863975" y="1833685"/>
                </a:lnTo>
                <a:lnTo>
                  <a:pt x="0" y="183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61381" y="6500044"/>
            <a:ext cx="526625" cy="2160511"/>
          </a:xfrm>
          <a:custGeom>
            <a:avLst/>
            <a:gdLst/>
            <a:ahLst/>
            <a:cxnLst/>
            <a:rect r="r" b="b" t="t" l="l"/>
            <a:pathLst>
              <a:path h="2160511" w="526625">
                <a:moveTo>
                  <a:pt x="0" y="0"/>
                </a:moveTo>
                <a:lnTo>
                  <a:pt x="526625" y="0"/>
                </a:lnTo>
                <a:lnTo>
                  <a:pt x="526625" y="2160511"/>
                </a:lnTo>
                <a:lnTo>
                  <a:pt x="0" y="216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47621" y="6694807"/>
            <a:ext cx="672372" cy="1848446"/>
          </a:xfrm>
          <a:custGeom>
            <a:avLst/>
            <a:gdLst/>
            <a:ahLst/>
            <a:cxnLst/>
            <a:rect r="r" b="b" t="t" l="l"/>
            <a:pathLst>
              <a:path h="1848446" w="672372">
                <a:moveTo>
                  <a:pt x="0" y="0"/>
                </a:moveTo>
                <a:lnTo>
                  <a:pt x="672372" y="0"/>
                </a:lnTo>
                <a:lnTo>
                  <a:pt x="672372" y="1848445"/>
                </a:lnTo>
                <a:lnTo>
                  <a:pt x="0" y="1848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70993" y="6384944"/>
            <a:ext cx="1946014" cy="2070227"/>
          </a:xfrm>
          <a:custGeom>
            <a:avLst/>
            <a:gdLst/>
            <a:ahLst/>
            <a:cxnLst/>
            <a:rect r="r" b="b" t="t" l="l"/>
            <a:pathLst>
              <a:path h="2070227" w="1946014">
                <a:moveTo>
                  <a:pt x="0" y="0"/>
                </a:moveTo>
                <a:lnTo>
                  <a:pt x="1946014" y="0"/>
                </a:lnTo>
                <a:lnTo>
                  <a:pt x="1946014" y="2070227"/>
                </a:lnTo>
                <a:lnTo>
                  <a:pt x="0" y="20702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84341" y="6694807"/>
            <a:ext cx="1450502" cy="1450502"/>
          </a:xfrm>
          <a:custGeom>
            <a:avLst/>
            <a:gdLst/>
            <a:ahLst/>
            <a:cxnLst/>
            <a:rect r="r" b="b" t="t" l="l"/>
            <a:pathLst>
              <a:path h="1450502" w="1450502">
                <a:moveTo>
                  <a:pt x="0" y="0"/>
                </a:moveTo>
                <a:lnTo>
                  <a:pt x="1450502" y="0"/>
                </a:lnTo>
                <a:lnTo>
                  <a:pt x="1450502" y="1450501"/>
                </a:lnTo>
                <a:lnTo>
                  <a:pt x="0" y="1450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17455" y="6502248"/>
            <a:ext cx="1918747" cy="1952923"/>
          </a:xfrm>
          <a:custGeom>
            <a:avLst/>
            <a:gdLst/>
            <a:ahLst/>
            <a:cxnLst/>
            <a:rect r="r" b="b" t="t" l="l"/>
            <a:pathLst>
              <a:path h="1952923" w="1918747">
                <a:moveTo>
                  <a:pt x="0" y="0"/>
                </a:moveTo>
                <a:lnTo>
                  <a:pt x="1918747" y="0"/>
                </a:lnTo>
                <a:lnTo>
                  <a:pt x="1918747" y="1952923"/>
                </a:lnTo>
                <a:lnTo>
                  <a:pt x="0" y="1952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6607859" y="1916036"/>
            <a:ext cx="5168862" cy="3905846"/>
          </a:xfrm>
          <a:prstGeom prst="rect">
            <a:avLst/>
          </a:prstGeom>
          <a:solidFill>
            <a:srgbClr val="151715">
              <a:alpha val="80000"/>
            </a:srgbClr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7923256" y="2137762"/>
            <a:ext cx="2279576" cy="2201769"/>
            <a:chOff x="0" y="0"/>
            <a:chExt cx="3039435" cy="29356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618000"/>
              <a:ext cx="1791158" cy="1791158"/>
            </a:xfrm>
            <a:custGeom>
              <a:avLst/>
              <a:gdLst/>
              <a:ahLst/>
              <a:cxnLst/>
              <a:rect r="r" b="b" t="t" l="l"/>
              <a:pathLst>
                <a:path h="1791158" w="1791158">
                  <a:moveTo>
                    <a:pt x="0" y="0"/>
                  </a:moveTo>
                  <a:lnTo>
                    <a:pt x="1791158" y="0"/>
                  </a:lnTo>
                  <a:lnTo>
                    <a:pt x="1791158" y="1791158"/>
                  </a:lnTo>
                  <a:lnTo>
                    <a:pt x="0" y="179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029286" y="618000"/>
              <a:ext cx="744387" cy="1791158"/>
            </a:xfrm>
            <a:custGeom>
              <a:avLst/>
              <a:gdLst/>
              <a:ahLst/>
              <a:cxnLst/>
              <a:rect r="r" b="b" t="t" l="l"/>
              <a:pathLst>
                <a:path h="1791158" w="744387">
                  <a:moveTo>
                    <a:pt x="0" y="0"/>
                  </a:moveTo>
                  <a:lnTo>
                    <a:pt x="744387" y="0"/>
                  </a:lnTo>
                  <a:lnTo>
                    <a:pt x="744387" y="1791158"/>
                  </a:lnTo>
                  <a:lnTo>
                    <a:pt x="0" y="179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-16701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113781" y="832058"/>
              <a:ext cx="575397" cy="295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4"/>
                </a:lnSpc>
              </a:pPr>
              <a:r>
                <a:rPr lang="en-US" sz="1324">
                  <a:solidFill>
                    <a:srgbClr val="FFFFFF"/>
                  </a:solidFill>
                  <a:latin typeface="Open Sans"/>
                </a:rPr>
                <a:t>LM35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419330" y="0"/>
              <a:ext cx="2620105" cy="2935692"/>
            </a:xfrm>
            <a:custGeom>
              <a:avLst/>
              <a:gdLst/>
              <a:ahLst/>
              <a:cxnLst/>
              <a:rect r="r" b="b" t="t" l="l"/>
              <a:pathLst>
                <a:path h="2935692" w="2620105">
                  <a:moveTo>
                    <a:pt x="0" y="0"/>
                  </a:moveTo>
                  <a:lnTo>
                    <a:pt x="2620105" y="0"/>
                  </a:lnTo>
                  <a:lnTo>
                    <a:pt x="2620105" y="2935692"/>
                  </a:lnTo>
                  <a:lnTo>
                    <a:pt x="0" y="2935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903890" y="4530031"/>
            <a:ext cx="4811404" cy="80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Carência de um sistema de monitoramento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4153" y="4487092"/>
            <a:ext cx="4267706" cy="122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Inadequação de barricas e vinho aos requisitos de qualidade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6711" y="8802355"/>
            <a:ext cx="5142589" cy="86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FFFFFF"/>
                </a:solidFill>
                <a:latin typeface="Open Sans"/>
              </a:rPr>
              <a:t>Degradação da qualidade do vinho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29892" y="8865957"/>
            <a:ext cx="3885353" cy="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Possível perda da safra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2411" y="8622455"/>
            <a:ext cx="5035168" cy="122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Prejuízo financeiro e comprometimento da reputação no mercado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4133402" y="1771169"/>
            <a:ext cx="8901878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17511088" y="2515428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rot="0">
            <a:off x="1065220" y="1916036"/>
            <a:ext cx="5142589" cy="3905846"/>
          </a:xfrm>
          <a:prstGeom prst="rect">
            <a:avLst/>
          </a:prstGeom>
          <a:solidFill>
            <a:srgbClr val="151715">
              <a:alpha val="73725"/>
            </a:srgbClr>
          </a:solidFill>
        </p:spPr>
      </p:sp>
      <p:sp>
        <p:nvSpPr>
          <p:cNvPr name="Freeform 29" id="29"/>
          <p:cNvSpPr/>
          <p:nvPr/>
        </p:nvSpPr>
        <p:spPr>
          <a:xfrm flipH="false" flipV="false" rot="0">
            <a:off x="2421325" y="2321804"/>
            <a:ext cx="937782" cy="1831312"/>
          </a:xfrm>
          <a:custGeom>
            <a:avLst/>
            <a:gdLst/>
            <a:ahLst/>
            <a:cxnLst/>
            <a:rect r="r" b="b" t="t" l="l"/>
            <a:pathLst>
              <a:path h="1831312" w="937782">
                <a:moveTo>
                  <a:pt x="0" y="0"/>
                </a:moveTo>
                <a:lnTo>
                  <a:pt x="937783" y="0"/>
                </a:lnTo>
                <a:lnTo>
                  <a:pt x="937783" y="1831312"/>
                </a:lnTo>
                <a:lnTo>
                  <a:pt x="0" y="18313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4963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71515" y="4487092"/>
            <a:ext cx="4210626" cy="80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Ambiente com temperatura e umidade inadequadas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3905486" y="2276632"/>
            <a:ext cx="1011800" cy="1831312"/>
          </a:xfrm>
          <a:custGeom>
            <a:avLst/>
            <a:gdLst/>
            <a:ahLst/>
            <a:cxnLst/>
            <a:rect r="r" b="b" t="t" l="l"/>
            <a:pathLst>
              <a:path h="1831312" w="1011800">
                <a:moveTo>
                  <a:pt x="0" y="0"/>
                </a:moveTo>
                <a:lnTo>
                  <a:pt x="1011799" y="0"/>
                </a:lnTo>
                <a:lnTo>
                  <a:pt x="1011799" y="1831312"/>
                </a:lnTo>
                <a:lnTo>
                  <a:pt x="0" y="18313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47" r="0" b="-90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35673" y="290519"/>
            <a:ext cx="13151334" cy="86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5753" spc="57">
                <a:solidFill>
                  <a:srgbClr val="F3F4ED"/>
                </a:solidFill>
                <a:latin typeface="Playfair Display"/>
              </a:rPr>
              <a:t>Diagrama de Negócio (solução)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170993" y="1466901"/>
            <a:ext cx="1784102" cy="37567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AutoShape 5" id="5"/>
          <p:cNvSpPr/>
          <p:nvPr/>
        </p:nvSpPr>
        <p:spPr>
          <a:xfrm rot="0">
            <a:off x="6572706" y="6219335"/>
            <a:ext cx="5142589" cy="3597398"/>
          </a:xfrm>
          <a:prstGeom prst="rect">
            <a:avLst/>
          </a:prstGeom>
          <a:solidFill>
            <a:srgbClr val="151715">
              <a:alpha val="70980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6862180" y="8859713"/>
            <a:ext cx="4563639" cy="39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307">
                <a:solidFill>
                  <a:srgbClr val="FFFFFF"/>
                </a:solidFill>
                <a:latin typeface="Open Sans"/>
              </a:rPr>
              <a:t>Redução de perdas e de custos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28700" y="6219335"/>
            <a:ext cx="5142589" cy="3597398"/>
          </a:xfrm>
          <a:prstGeom prst="rect">
            <a:avLst/>
          </a:prstGeom>
          <a:solidFill>
            <a:srgbClr val="151715">
              <a:alpha val="60784"/>
            </a:srgbClr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82411" y="9043018"/>
            <a:ext cx="5035168" cy="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Otimização financeira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028700" y="2171219"/>
            <a:ext cx="5142589" cy="3601046"/>
          </a:xfrm>
          <a:prstGeom prst="rect">
            <a:avLst/>
          </a:prstGeom>
          <a:solidFill>
            <a:srgbClr val="151715">
              <a:alpha val="78824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6572706" y="2171219"/>
            <a:ext cx="5142589" cy="3601046"/>
          </a:xfrm>
          <a:prstGeom prst="rect">
            <a:avLst/>
          </a:prstGeom>
          <a:solidFill>
            <a:srgbClr val="151715">
              <a:alpha val="70980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12116711" y="2171219"/>
            <a:ext cx="5142589" cy="3601046"/>
          </a:xfrm>
          <a:prstGeom prst="rect">
            <a:avLst/>
          </a:prstGeom>
          <a:solidFill>
            <a:srgbClr val="151715">
              <a:alpha val="71765"/>
            </a:srgbClr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13672912" y="2421857"/>
            <a:ext cx="2128305" cy="1799385"/>
          </a:xfrm>
          <a:custGeom>
            <a:avLst/>
            <a:gdLst/>
            <a:ahLst/>
            <a:cxnLst/>
            <a:rect r="r" b="b" t="t" l="l"/>
            <a:pathLst>
              <a:path h="1799385" w="2128305">
                <a:moveTo>
                  <a:pt x="0" y="0"/>
                </a:moveTo>
                <a:lnTo>
                  <a:pt x="2128305" y="0"/>
                </a:lnTo>
                <a:lnTo>
                  <a:pt x="2128305" y="1799385"/>
                </a:lnTo>
                <a:lnTo>
                  <a:pt x="0" y="179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12116711" y="6219335"/>
            <a:ext cx="5142589" cy="3597398"/>
          </a:xfrm>
          <a:prstGeom prst="rect">
            <a:avLst/>
          </a:prstGeom>
          <a:solidFill>
            <a:srgbClr val="151715">
              <a:alpha val="64706"/>
            </a:srgbClr>
          </a:solidFill>
        </p:spPr>
      </p:sp>
      <p:sp>
        <p:nvSpPr>
          <p:cNvPr name="Freeform 14" id="14"/>
          <p:cNvSpPr/>
          <p:nvPr/>
        </p:nvSpPr>
        <p:spPr>
          <a:xfrm flipH="false" flipV="false" rot="0">
            <a:off x="13762030" y="6648189"/>
            <a:ext cx="1450534" cy="1426963"/>
          </a:xfrm>
          <a:custGeom>
            <a:avLst/>
            <a:gdLst/>
            <a:ahLst/>
            <a:cxnLst/>
            <a:rect r="r" b="b" t="t" l="l"/>
            <a:pathLst>
              <a:path h="1426963" w="1450534">
                <a:moveTo>
                  <a:pt x="0" y="0"/>
                </a:moveTo>
                <a:lnTo>
                  <a:pt x="1450534" y="0"/>
                </a:lnTo>
                <a:lnTo>
                  <a:pt x="1450534" y="1426962"/>
                </a:lnTo>
                <a:lnTo>
                  <a:pt x="0" y="142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4693061" y="1828319"/>
            <a:ext cx="8901878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010147" y="6933294"/>
            <a:ext cx="1742375" cy="1579027"/>
          </a:xfrm>
          <a:custGeom>
            <a:avLst/>
            <a:gdLst/>
            <a:ahLst/>
            <a:cxnLst/>
            <a:rect r="r" b="b" t="t" l="l"/>
            <a:pathLst>
              <a:path h="1579027" w="1742375">
                <a:moveTo>
                  <a:pt x="0" y="0"/>
                </a:moveTo>
                <a:lnTo>
                  <a:pt x="1742375" y="0"/>
                </a:lnTo>
                <a:lnTo>
                  <a:pt x="1742375" y="1579027"/>
                </a:lnTo>
                <a:lnTo>
                  <a:pt x="0" y="15790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9468079" y="6933294"/>
            <a:ext cx="1809773" cy="1579027"/>
          </a:xfrm>
          <a:custGeom>
            <a:avLst/>
            <a:gdLst/>
            <a:ahLst/>
            <a:cxnLst/>
            <a:rect r="r" b="b" t="t" l="l"/>
            <a:pathLst>
              <a:path h="1579027" w="1809773">
                <a:moveTo>
                  <a:pt x="1809774" y="0"/>
                </a:moveTo>
                <a:lnTo>
                  <a:pt x="0" y="0"/>
                </a:lnTo>
                <a:lnTo>
                  <a:pt x="0" y="1579027"/>
                </a:lnTo>
                <a:lnTo>
                  <a:pt x="1809774" y="1579027"/>
                </a:lnTo>
                <a:lnTo>
                  <a:pt x="180977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92565" y="2539048"/>
            <a:ext cx="985606" cy="1833685"/>
          </a:xfrm>
          <a:custGeom>
            <a:avLst/>
            <a:gdLst/>
            <a:ahLst/>
            <a:cxnLst/>
            <a:rect r="r" b="b" t="t" l="l"/>
            <a:pathLst>
              <a:path h="1833685" w="985606">
                <a:moveTo>
                  <a:pt x="0" y="0"/>
                </a:moveTo>
                <a:lnTo>
                  <a:pt x="985606" y="0"/>
                </a:lnTo>
                <a:lnTo>
                  <a:pt x="985606" y="1833686"/>
                </a:lnTo>
                <a:lnTo>
                  <a:pt x="0" y="1833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78221" y="2563291"/>
            <a:ext cx="975210" cy="1765085"/>
          </a:xfrm>
          <a:custGeom>
            <a:avLst/>
            <a:gdLst/>
            <a:ahLst/>
            <a:cxnLst/>
            <a:rect r="r" b="b" t="t" l="l"/>
            <a:pathLst>
              <a:path h="1765085" w="975210">
                <a:moveTo>
                  <a:pt x="0" y="0"/>
                </a:moveTo>
                <a:lnTo>
                  <a:pt x="975210" y="0"/>
                </a:lnTo>
                <a:lnTo>
                  <a:pt x="975210" y="1765085"/>
                </a:lnTo>
                <a:lnTo>
                  <a:pt x="0" y="17650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212564" y="6575088"/>
            <a:ext cx="277610" cy="716412"/>
          </a:xfrm>
          <a:custGeom>
            <a:avLst/>
            <a:gdLst/>
            <a:ahLst/>
            <a:cxnLst/>
            <a:rect r="r" b="b" t="t" l="l"/>
            <a:pathLst>
              <a:path h="716412" w="277610">
                <a:moveTo>
                  <a:pt x="0" y="0"/>
                </a:moveTo>
                <a:lnTo>
                  <a:pt x="277610" y="0"/>
                </a:lnTo>
                <a:lnTo>
                  <a:pt x="277610" y="716412"/>
                </a:lnTo>
                <a:lnTo>
                  <a:pt x="0" y="7164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490174" y="6754191"/>
            <a:ext cx="381578" cy="358206"/>
          </a:xfrm>
          <a:custGeom>
            <a:avLst/>
            <a:gdLst/>
            <a:ahLst/>
            <a:cxnLst/>
            <a:rect r="r" b="b" t="t" l="l"/>
            <a:pathLst>
              <a:path h="358206" w="381578">
                <a:moveTo>
                  <a:pt x="0" y="0"/>
                </a:moveTo>
                <a:lnTo>
                  <a:pt x="381578" y="0"/>
                </a:lnTo>
                <a:lnTo>
                  <a:pt x="381578" y="358206"/>
                </a:lnTo>
                <a:lnTo>
                  <a:pt x="0" y="358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867971" y="2822024"/>
            <a:ext cx="1343369" cy="1343369"/>
          </a:xfrm>
          <a:custGeom>
            <a:avLst/>
            <a:gdLst/>
            <a:ahLst/>
            <a:cxnLst/>
            <a:rect r="r" b="b" t="t" l="l"/>
            <a:pathLst>
              <a:path h="1343369" w="1343369">
                <a:moveTo>
                  <a:pt x="0" y="0"/>
                </a:moveTo>
                <a:lnTo>
                  <a:pt x="1343369" y="0"/>
                </a:lnTo>
                <a:lnTo>
                  <a:pt x="1343369" y="1343369"/>
                </a:lnTo>
                <a:lnTo>
                  <a:pt x="0" y="134336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410063" y="2784207"/>
            <a:ext cx="558290" cy="1343369"/>
          </a:xfrm>
          <a:custGeom>
            <a:avLst/>
            <a:gdLst/>
            <a:ahLst/>
            <a:cxnLst/>
            <a:rect r="r" b="b" t="t" l="l"/>
            <a:pathLst>
              <a:path h="1343369" w="558290">
                <a:moveTo>
                  <a:pt x="0" y="0"/>
                </a:moveTo>
                <a:lnTo>
                  <a:pt x="558290" y="0"/>
                </a:lnTo>
                <a:lnTo>
                  <a:pt x="558290" y="1343368"/>
                </a:lnTo>
                <a:lnTo>
                  <a:pt x="0" y="134336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16701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485447" y="2896751"/>
            <a:ext cx="431548" cy="22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4"/>
              </a:lnSpc>
            </a:pPr>
            <a:r>
              <a:rPr lang="en-US" sz="1324">
                <a:solidFill>
                  <a:srgbClr val="FFFFFF"/>
                </a:solidFill>
                <a:latin typeface="Open Sans"/>
              </a:rPr>
              <a:t>LM35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579444" y="6805965"/>
            <a:ext cx="2041100" cy="2177174"/>
          </a:xfrm>
          <a:custGeom>
            <a:avLst/>
            <a:gdLst/>
            <a:ahLst/>
            <a:cxnLst/>
            <a:rect r="r" b="b" t="t" l="l"/>
            <a:pathLst>
              <a:path h="2177174" w="2041100">
                <a:moveTo>
                  <a:pt x="0" y="0"/>
                </a:moveTo>
                <a:lnTo>
                  <a:pt x="2041101" y="0"/>
                </a:lnTo>
                <a:lnTo>
                  <a:pt x="2041101" y="2177174"/>
                </a:lnTo>
                <a:lnTo>
                  <a:pt x="0" y="217717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37227" y="2563291"/>
            <a:ext cx="1356296" cy="1161483"/>
          </a:xfrm>
          <a:custGeom>
            <a:avLst/>
            <a:gdLst/>
            <a:ahLst/>
            <a:cxnLst/>
            <a:rect r="r" b="b" t="t" l="l"/>
            <a:pathLst>
              <a:path h="1161483" w="1356296">
                <a:moveTo>
                  <a:pt x="0" y="0"/>
                </a:moveTo>
                <a:lnTo>
                  <a:pt x="1356297" y="0"/>
                </a:lnTo>
                <a:lnTo>
                  <a:pt x="1356297" y="1161483"/>
                </a:lnTo>
                <a:lnTo>
                  <a:pt x="0" y="116148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771921" y="8201115"/>
            <a:ext cx="4049938" cy="123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Garante segurança durante o processo de  produção do vinho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53036" y="4517818"/>
            <a:ext cx="4411820" cy="81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Sensores detectam as alterações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54153" y="4385526"/>
            <a:ext cx="4267706" cy="122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Uma notificação é disparada e um alerta é emitido na dashboard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6250" y="4525092"/>
            <a:ext cx="4223942" cy="80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Ambiente com temperatura e umidade inadequadas</a:t>
            </a:r>
          </a:p>
        </p:txBody>
      </p:sp>
      <p:sp>
        <p:nvSpPr>
          <p:cNvPr name="AutoShape 31" id="31"/>
          <p:cNvSpPr/>
          <p:nvPr/>
        </p:nvSpPr>
        <p:spPr>
          <a:xfrm>
            <a:off x="17278350" y="2468994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66" r="0" b="-17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7155877" y="1108922"/>
            <a:ext cx="2072372" cy="43638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Freeform 4" id="4"/>
          <p:cNvSpPr/>
          <p:nvPr/>
        </p:nvSpPr>
        <p:spPr>
          <a:xfrm flipH="true" flipV="false" rot="-2941797">
            <a:off x="15813040" y="3698217"/>
            <a:ext cx="307904" cy="920367"/>
          </a:xfrm>
          <a:custGeom>
            <a:avLst/>
            <a:gdLst/>
            <a:ahLst/>
            <a:cxnLst/>
            <a:rect r="r" b="b" t="t" l="l"/>
            <a:pathLst>
              <a:path h="920367" w="307904">
                <a:moveTo>
                  <a:pt x="307904" y="0"/>
                </a:moveTo>
                <a:lnTo>
                  <a:pt x="0" y="0"/>
                </a:lnTo>
                <a:lnTo>
                  <a:pt x="0" y="920366"/>
                </a:lnTo>
                <a:lnTo>
                  <a:pt x="307904" y="920366"/>
                </a:lnTo>
                <a:lnTo>
                  <a:pt x="3079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9260" y="1684835"/>
            <a:ext cx="7938748" cy="4773172"/>
          </a:xfrm>
          <a:custGeom>
            <a:avLst/>
            <a:gdLst/>
            <a:ahLst/>
            <a:cxnLst/>
            <a:rect r="r" b="b" t="t" l="l"/>
            <a:pathLst>
              <a:path h="4773172" w="7938748">
                <a:moveTo>
                  <a:pt x="0" y="0"/>
                </a:moveTo>
                <a:lnTo>
                  <a:pt x="7938748" y="0"/>
                </a:lnTo>
                <a:lnTo>
                  <a:pt x="7938748" y="4773172"/>
                </a:lnTo>
                <a:lnTo>
                  <a:pt x="0" y="4773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61969" y="3248623"/>
            <a:ext cx="6865631" cy="6865631"/>
          </a:xfrm>
          <a:custGeom>
            <a:avLst/>
            <a:gdLst/>
            <a:ahLst/>
            <a:cxnLst/>
            <a:rect r="r" b="b" t="t" l="l"/>
            <a:pathLst>
              <a:path h="6865631" w="6865631">
                <a:moveTo>
                  <a:pt x="0" y="0"/>
                </a:moveTo>
                <a:lnTo>
                  <a:pt x="6865630" y="0"/>
                </a:lnTo>
                <a:lnTo>
                  <a:pt x="6865630" y="6865631"/>
                </a:lnTo>
                <a:lnTo>
                  <a:pt x="0" y="6865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3991" y="5196989"/>
            <a:ext cx="4805296" cy="4805296"/>
          </a:xfrm>
          <a:custGeom>
            <a:avLst/>
            <a:gdLst/>
            <a:ahLst/>
            <a:cxnLst/>
            <a:rect r="r" b="b" t="t" l="l"/>
            <a:pathLst>
              <a:path h="4805296" w="4805296">
                <a:moveTo>
                  <a:pt x="0" y="0"/>
                </a:moveTo>
                <a:lnTo>
                  <a:pt x="4805296" y="0"/>
                </a:lnTo>
                <a:lnTo>
                  <a:pt x="4805296" y="4805296"/>
                </a:lnTo>
                <a:lnTo>
                  <a:pt x="0" y="4805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93520" y="7306570"/>
            <a:ext cx="971211" cy="689560"/>
          </a:xfrm>
          <a:custGeom>
            <a:avLst/>
            <a:gdLst/>
            <a:ahLst/>
            <a:cxnLst/>
            <a:rect r="r" b="b" t="t" l="l"/>
            <a:pathLst>
              <a:path h="689560" w="971211">
                <a:moveTo>
                  <a:pt x="0" y="0"/>
                </a:moveTo>
                <a:lnTo>
                  <a:pt x="971211" y="0"/>
                </a:lnTo>
                <a:lnTo>
                  <a:pt x="971211" y="689560"/>
                </a:lnTo>
                <a:lnTo>
                  <a:pt x="0" y="689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5926878" y="4319112"/>
            <a:ext cx="858887" cy="1449599"/>
          </a:xfrm>
          <a:custGeom>
            <a:avLst/>
            <a:gdLst/>
            <a:ahLst/>
            <a:cxnLst/>
            <a:rect r="r" b="b" t="t" l="l"/>
            <a:pathLst>
              <a:path h="1449599" w="858887">
                <a:moveTo>
                  <a:pt x="0" y="0"/>
                </a:moveTo>
                <a:lnTo>
                  <a:pt x="858887" y="0"/>
                </a:lnTo>
                <a:lnTo>
                  <a:pt x="858887" y="1449599"/>
                </a:lnTo>
                <a:lnTo>
                  <a:pt x="0" y="14495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48119">
            <a:off x="13233143" y="8152675"/>
            <a:ext cx="237452" cy="709775"/>
          </a:xfrm>
          <a:custGeom>
            <a:avLst/>
            <a:gdLst/>
            <a:ahLst/>
            <a:cxnLst/>
            <a:rect r="r" b="b" t="t" l="l"/>
            <a:pathLst>
              <a:path h="709775" w="237452">
                <a:moveTo>
                  <a:pt x="0" y="0"/>
                </a:moveTo>
                <a:lnTo>
                  <a:pt x="237452" y="0"/>
                </a:lnTo>
                <a:lnTo>
                  <a:pt x="237452" y="709775"/>
                </a:lnTo>
                <a:lnTo>
                  <a:pt x="0" y="709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303177">
            <a:off x="14333550" y="8805389"/>
            <a:ext cx="433524" cy="118087"/>
          </a:xfrm>
          <a:custGeom>
            <a:avLst/>
            <a:gdLst/>
            <a:ahLst/>
            <a:cxnLst/>
            <a:rect r="r" b="b" t="t" l="l"/>
            <a:pathLst>
              <a:path h="118087" w="433524">
                <a:moveTo>
                  <a:pt x="0" y="0"/>
                </a:moveTo>
                <a:lnTo>
                  <a:pt x="433524" y="0"/>
                </a:lnTo>
                <a:lnTo>
                  <a:pt x="433524" y="118087"/>
                </a:lnTo>
                <a:lnTo>
                  <a:pt x="0" y="1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t="0" r="0" b="-1986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87170" y="7346657"/>
            <a:ext cx="1851189" cy="1320979"/>
          </a:xfrm>
          <a:custGeom>
            <a:avLst/>
            <a:gdLst/>
            <a:ahLst/>
            <a:cxnLst/>
            <a:rect r="r" b="b" t="t" l="l"/>
            <a:pathLst>
              <a:path h="1320979" w="1851189">
                <a:moveTo>
                  <a:pt x="0" y="0"/>
                </a:moveTo>
                <a:lnTo>
                  <a:pt x="1851189" y="0"/>
                </a:lnTo>
                <a:lnTo>
                  <a:pt x="1851189" y="1320980"/>
                </a:lnTo>
                <a:lnTo>
                  <a:pt x="0" y="13209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5450961" y="7986079"/>
            <a:ext cx="135255" cy="534389"/>
          </a:xfrm>
          <a:custGeom>
            <a:avLst/>
            <a:gdLst/>
            <a:ahLst/>
            <a:cxnLst/>
            <a:rect r="r" b="b" t="t" l="l"/>
            <a:pathLst>
              <a:path h="534389" w="135255">
                <a:moveTo>
                  <a:pt x="0" y="0"/>
                </a:moveTo>
                <a:lnTo>
                  <a:pt x="135255" y="0"/>
                </a:lnTo>
                <a:lnTo>
                  <a:pt x="135255" y="534389"/>
                </a:lnTo>
                <a:lnTo>
                  <a:pt x="0" y="53438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93124" y="2210554"/>
            <a:ext cx="1141479" cy="1141479"/>
          </a:xfrm>
          <a:custGeom>
            <a:avLst/>
            <a:gdLst/>
            <a:ahLst/>
            <a:cxnLst/>
            <a:rect r="r" b="b" t="t" l="l"/>
            <a:pathLst>
              <a:path h="1141479" w="1141479">
                <a:moveTo>
                  <a:pt x="0" y="0"/>
                </a:moveTo>
                <a:lnTo>
                  <a:pt x="1141479" y="0"/>
                </a:lnTo>
                <a:lnTo>
                  <a:pt x="1141479" y="1141480"/>
                </a:lnTo>
                <a:lnTo>
                  <a:pt x="0" y="11414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10798" y="4208252"/>
            <a:ext cx="890183" cy="880472"/>
          </a:xfrm>
          <a:custGeom>
            <a:avLst/>
            <a:gdLst/>
            <a:ahLst/>
            <a:cxnLst/>
            <a:rect r="r" b="b" t="t" l="l"/>
            <a:pathLst>
              <a:path h="880472" w="890183">
                <a:moveTo>
                  <a:pt x="0" y="0"/>
                </a:moveTo>
                <a:lnTo>
                  <a:pt x="890183" y="0"/>
                </a:lnTo>
                <a:lnTo>
                  <a:pt x="890183" y="880471"/>
                </a:lnTo>
                <a:lnTo>
                  <a:pt x="0" y="8804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69019" y="2781294"/>
            <a:ext cx="761921" cy="761921"/>
          </a:xfrm>
          <a:custGeom>
            <a:avLst/>
            <a:gdLst/>
            <a:ahLst/>
            <a:cxnLst/>
            <a:rect r="r" b="b" t="t" l="l"/>
            <a:pathLst>
              <a:path h="761921" w="761921">
                <a:moveTo>
                  <a:pt x="0" y="0"/>
                </a:moveTo>
                <a:lnTo>
                  <a:pt x="761921" y="0"/>
                </a:lnTo>
                <a:lnTo>
                  <a:pt x="761921" y="761921"/>
                </a:lnTo>
                <a:lnTo>
                  <a:pt x="0" y="76192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30105" y="6238300"/>
            <a:ext cx="1770739" cy="1263572"/>
          </a:xfrm>
          <a:custGeom>
            <a:avLst/>
            <a:gdLst/>
            <a:ahLst/>
            <a:cxnLst/>
            <a:rect r="r" b="b" t="t" l="l"/>
            <a:pathLst>
              <a:path h="1263572" w="1770739">
                <a:moveTo>
                  <a:pt x="0" y="0"/>
                </a:moveTo>
                <a:lnTo>
                  <a:pt x="1770739" y="0"/>
                </a:lnTo>
                <a:lnTo>
                  <a:pt x="1770739" y="1263571"/>
                </a:lnTo>
                <a:lnTo>
                  <a:pt x="0" y="12635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71004" y="7957325"/>
            <a:ext cx="1076892" cy="1076892"/>
          </a:xfrm>
          <a:custGeom>
            <a:avLst/>
            <a:gdLst/>
            <a:ahLst/>
            <a:cxnLst/>
            <a:rect r="r" b="b" t="t" l="l"/>
            <a:pathLst>
              <a:path h="1076892" w="1076892">
                <a:moveTo>
                  <a:pt x="0" y="0"/>
                </a:moveTo>
                <a:lnTo>
                  <a:pt x="1076892" y="0"/>
                </a:lnTo>
                <a:lnTo>
                  <a:pt x="1076892" y="1076892"/>
                </a:lnTo>
                <a:lnTo>
                  <a:pt x="0" y="10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34320" y="4693997"/>
            <a:ext cx="857627" cy="890236"/>
          </a:xfrm>
          <a:custGeom>
            <a:avLst/>
            <a:gdLst/>
            <a:ahLst/>
            <a:cxnLst/>
            <a:rect r="r" b="b" t="t" l="l"/>
            <a:pathLst>
              <a:path h="890236" w="857627">
                <a:moveTo>
                  <a:pt x="0" y="0"/>
                </a:moveTo>
                <a:lnTo>
                  <a:pt x="857627" y="0"/>
                </a:lnTo>
                <a:lnTo>
                  <a:pt x="857627" y="890236"/>
                </a:lnTo>
                <a:lnTo>
                  <a:pt x="0" y="89023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561" t="0" r="-324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465064" y="3686111"/>
            <a:ext cx="400434" cy="825637"/>
          </a:xfrm>
          <a:custGeom>
            <a:avLst/>
            <a:gdLst/>
            <a:ahLst/>
            <a:cxnLst/>
            <a:rect r="r" b="b" t="t" l="l"/>
            <a:pathLst>
              <a:path h="825637" w="400434">
                <a:moveTo>
                  <a:pt x="0" y="0"/>
                </a:moveTo>
                <a:lnTo>
                  <a:pt x="400434" y="0"/>
                </a:lnTo>
                <a:lnTo>
                  <a:pt x="400434" y="825637"/>
                </a:lnTo>
                <a:lnTo>
                  <a:pt x="0" y="82563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430077" y="6524772"/>
            <a:ext cx="482401" cy="526495"/>
          </a:xfrm>
          <a:custGeom>
            <a:avLst/>
            <a:gdLst/>
            <a:ahLst/>
            <a:cxnLst/>
            <a:rect r="r" b="b" t="t" l="l"/>
            <a:pathLst>
              <a:path h="526495" w="482401">
                <a:moveTo>
                  <a:pt x="0" y="0"/>
                </a:moveTo>
                <a:lnTo>
                  <a:pt x="482401" y="0"/>
                </a:lnTo>
                <a:lnTo>
                  <a:pt x="482401" y="526495"/>
                </a:lnTo>
                <a:lnTo>
                  <a:pt x="0" y="52649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328826" y="9642565"/>
            <a:ext cx="573221" cy="388748"/>
          </a:xfrm>
          <a:custGeom>
            <a:avLst/>
            <a:gdLst/>
            <a:ahLst/>
            <a:cxnLst/>
            <a:rect r="r" b="b" t="t" l="l"/>
            <a:pathLst>
              <a:path h="388748" w="573221">
                <a:moveTo>
                  <a:pt x="0" y="0"/>
                </a:moveTo>
                <a:lnTo>
                  <a:pt x="573221" y="0"/>
                </a:lnTo>
                <a:lnTo>
                  <a:pt x="573221" y="388748"/>
                </a:lnTo>
                <a:lnTo>
                  <a:pt x="0" y="38874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973343" y="9143887"/>
            <a:ext cx="421825" cy="460382"/>
          </a:xfrm>
          <a:custGeom>
            <a:avLst/>
            <a:gdLst/>
            <a:ahLst/>
            <a:cxnLst/>
            <a:rect r="r" b="b" t="t" l="l"/>
            <a:pathLst>
              <a:path h="460382" w="421825">
                <a:moveTo>
                  <a:pt x="0" y="0"/>
                </a:moveTo>
                <a:lnTo>
                  <a:pt x="421825" y="0"/>
                </a:lnTo>
                <a:lnTo>
                  <a:pt x="421825" y="460382"/>
                </a:lnTo>
                <a:lnTo>
                  <a:pt x="0" y="46038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6976404">
            <a:off x="4244301" y="6239539"/>
            <a:ext cx="3973277" cy="2009816"/>
          </a:xfrm>
          <a:custGeom>
            <a:avLst/>
            <a:gdLst/>
            <a:ahLst/>
            <a:cxnLst/>
            <a:rect r="r" b="b" t="t" l="l"/>
            <a:pathLst>
              <a:path h="2009816" w="3973277">
                <a:moveTo>
                  <a:pt x="0" y="0"/>
                </a:moveTo>
                <a:lnTo>
                  <a:pt x="3973277" y="0"/>
                </a:lnTo>
                <a:lnTo>
                  <a:pt x="3973277" y="2009816"/>
                </a:lnTo>
                <a:lnTo>
                  <a:pt x="0" y="20098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533826" y="7053168"/>
            <a:ext cx="144302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072" spc="10">
                <a:solidFill>
                  <a:srgbClr val="F3F4ED"/>
                </a:solidFill>
                <a:latin typeface="Raleway"/>
              </a:rPr>
              <a:t>CONEXÃO VIA WIFI</a:t>
            </a:r>
          </a:p>
          <a:p>
            <a:pPr algn="ctr">
              <a:lnSpc>
                <a:spcPts val="1501"/>
              </a:lnSpc>
            </a:pPr>
            <a:r>
              <a:rPr lang="en-US" sz="1072" spc="10">
                <a:solidFill>
                  <a:srgbClr val="F3F4ED"/>
                </a:solidFill>
                <a:latin typeface="Raleway"/>
              </a:rPr>
              <a:t> OU CABO</a:t>
            </a:r>
          </a:p>
          <a:p>
            <a:pPr algn="ctr">
              <a:lnSpc>
                <a:spcPts val="1501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2220908" y="7479647"/>
            <a:ext cx="959084" cy="959084"/>
          </a:xfrm>
          <a:custGeom>
            <a:avLst/>
            <a:gdLst/>
            <a:ahLst/>
            <a:cxnLst/>
            <a:rect r="r" b="b" t="t" l="l"/>
            <a:pathLst>
              <a:path h="959084" w="959084">
                <a:moveTo>
                  <a:pt x="0" y="0"/>
                </a:moveTo>
                <a:lnTo>
                  <a:pt x="959084" y="0"/>
                </a:lnTo>
                <a:lnTo>
                  <a:pt x="959084" y="959084"/>
                </a:lnTo>
                <a:lnTo>
                  <a:pt x="0" y="95908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6151647">
            <a:off x="15007176" y="6750753"/>
            <a:ext cx="994450" cy="990834"/>
          </a:xfrm>
          <a:custGeom>
            <a:avLst/>
            <a:gdLst/>
            <a:ahLst/>
            <a:cxnLst/>
            <a:rect r="r" b="b" t="t" l="l"/>
            <a:pathLst>
              <a:path h="990834" w="994450">
                <a:moveTo>
                  <a:pt x="994450" y="0"/>
                </a:moveTo>
                <a:lnTo>
                  <a:pt x="0" y="0"/>
                </a:lnTo>
                <a:lnTo>
                  <a:pt x="0" y="990834"/>
                </a:lnTo>
                <a:lnTo>
                  <a:pt x="994450" y="990834"/>
                </a:lnTo>
                <a:lnTo>
                  <a:pt x="99445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-7072246">
            <a:off x="9052079" y="6134268"/>
            <a:ext cx="3428841" cy="1734422"/>
          </a:xfrm>
          <a:custGeom>
            <a:avLst/>
            <a:gdLst/>
            <a:ahLst/>
            <a:cxnLst/>
            <a:rect r="r" b="b" t="t" l="l"/>
            <a:pathLst>
              <a:path h="1734422" w="3428841">
                <a:moveTo>
                  <a:pt x="3428840" y="0"/>
                </a:moveTo>
                <a:lnTo>
                  <a:pt x="0" y="0"/>
                </a:lnTo>
                <a:lnTo>
                  <a:pt x="0" y="1734422"/>
                </a:lnTo>
                <a:lnTo>
                  <a:pt x="3428840" y="1734422"/>
                </a:lnTo>
                <a:lnTo>
                  <a:pt x="342884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6543772">
            <a:off x="13372570" y="7517223"/>
            <a:ext cx="237452" cy="709775"/>
          </a:xfrm>
          <a:custGeom>
            <a:avLst/>
            <a:gdLst/>
            <a:ahLst/>
            <a:cxnLst/>
            <a:rect r="r" b="b" t="t" l="l"/>
            <a:pathLst>
              <a:path h="709775" w="237452">
                <a:moveTo>
                  <a:pt x="0" y="0"/>
                </a:moveTo>
                <a:lnTo>
                  <a:pt x="237452" y="0"/>
                </a:lnTo>
                <a:lnTo>
                  <a:pt x="237452" y="709776"/>
                </a:lnTo>
                <a:lnTo>
                  <a:pt x="0" y="709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-3420304">
            <a:off x="2423585" y="7877313"/>
            <a:ext cx="630152" cy="1337192"/>
          </a:xfrm>
          <a:custGeom>
            <a:avLst/>
            <a:gdLst/>
            <a:ahLst/>
            <a:cxnLst/>
            <a:rect r="r" b="b" t="t" l="l"/>
            <a:pathLst>
              <a:path h="1337192" w="630152">
                <a:moveTo>
                  <a:pt x="630151" y="0"/>
                </a:moveTo>
                <a:lnTo>
                  <a:pt x="0" y="0"/>
                </a:lnTo>
                <a:lnTo>
                  <a:pt x="0" y="1337192"/>
                </a:lnTo>
                <a:lnTo>
                  <a:pt x="630151" y="1337192"/>
                </a:lnTo>
                <a:lnTo>
                  <a:pt x="630151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691334" y="6727438"/>
            <a:ext cx="433524" cy="118087"/>
          </a:xfrm>
          <a:custGeom>
            <a:avLst/>
            <a:gdLst/>
            <a:ahLst/>
            <a:cxnLst/>
            <a:rect r="r" b="b" t="t" l="l"/>
            <a:pathLst>
              <a:path h="118087" w="433524">
                <a:moveTo>
                  <a:pt x="0" y="0"/>
                </a:moveTo>
                <a:lnTo>
                  <a:pt x="433525" y="0"/>
                </a:lnTo>
                <a:lnTo>
                  <a:pt x="433525" y="118087"/>
                </a:lnTo>
                <a:lnTo>
                  <a:pt x="0" y="1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t="0" r="0" b="-19868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130127" y="2486825"/>
            <a:ext cx="1203096" cy="686859"/>
          </a:xfrm>
          <a:custGeom>
            <a:avLst/>
            <a:gdLst/>
            <a:ahLst/>
            <a:cxnLst/>
            <a:rect r="r" b="b" t="t" l="l"/>
            <a:pathLst>
              <a:path h="686859" w="1203096">
                <a:moveTo>
                  <a:pt x="0" y="0"/>
                </a:moveTo>
                <a:lnTo>
                  <a:pt x="1203096" y="0"/>
                </a:lnTo>
                <a:lnTo>
                  <a:pt x="1203096" y="686858"/>
                </a:lnTo>
                <a:lnTo>
                  <a:pt x="0" y="68685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272269" y="2830254"/>
            <a:ext cx="679715" cy="185147"/>
          </a:xfrm>
          <a:custGeom>
            <a:avLst/>
            <a:gdLst/>
            <a:ahLst/>
            <a:cxnLst/>
            <a:rect r="r" b="b" t="t" l="l"/>
            <a:pathLst>
              <a:path h="185147" w="679715">
                <a:moveTo>
                  <a:pt x="0" y="0"/>
                </a:moveTo>
                <a:lnTo>
                  <a:pt x="679715" y="0"/>
                </a:lnTo>
                <a:lnTo>
                  <a:pt x="679715" y="185147"/>
                </a:lnTo>
                <a:lnTo>
                  <a:pt x="0" y="1851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t="0" r="0" b="-19868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7016379">
            <a:off x="7744400" y="4209365"/>
            <a:ext cx="1474613" cy="305647"/>
          </a:xfrm>
          <a:custGeom>
            <a:avLst/>
            <a:gdLst/>
            <a:ahLst/>
            <a:cxnLst/>
            <a:rect r="r" b="b" t="t" l="l"/>
            <a:pathLst>
              <a:path h="305647" w="1474613">
                <a:moveTo>
                  <a:pt x="0" y="0"/>
                </a:moveTo>
                <a:lnTo>
                  <a:pt x="1474613" y="0"/>
                </a:lnTo>
                <a:lnTo>
                  <a:pt x="1474613" y="305648"/>
                </a:lnTo>
                <a:lnTo>
                  <a:pt x="0" y="30564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495349" y="5080521"/>
            <a:ext cx="2437870" cy="682604"/>
          </a:xfrm>
          <a:custGeom>
            <a:avLst/>
            <a:gdLst/>
            <a:ahLst/>
            <a:cxnLst/>
            <a:rect r="r" b="b" t="t" l="l"/>
            <a:pathLst>
              <a:path h="682604" w="2437870">
                <a:moveTo>
                  <a:pt x="0" y="0"/>
                </a:moveTo>
                <a:lnTo>
                  <a:pt x="2437870" y="0"/>
                </a:lnTo>
                <a:lnTo>
                  <a:pt x="2437870" y="682604"/>
                </a:lnTo>
                <a:lnTo>
                  <a:pt x="0" y="68260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4973343" y="5512117"/>
            <a:ext cx="2934575" cy="29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3"/>
              </a:lnSpc>
            </a:pPr>
            <a:r>
              <a:rPr lang="en-US" sz="1681" spc="84">
                <a:solidFill>
                  <a:srgbClr val="F3F4ED"/>
                </a:solidFill>
                <a:latin typeface="Raleway Bold"/>
              </a:rPr>
              <a:t>PROTOBOARD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58238" y="6275296"/>
            <a:ext cx="1079636" cy="344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1979" spc="98">
                <a:solidFill>
                  <a:srgbClr val="F3F4ED"/>
                </a:solidFill>
                <a:latin typeface="Raleway Bold"/>
              </a:rPr>
              <a:t>JUMPER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-6376794">
            <a:off x="5825104" y="3766247"/>
            <a:ext cx="652860" cy="177832"/>
          </a:xfrm>
          <a:custGeom>
            <a:avLst/>
            <a:gdLst/>
            <a:ahLst/>
            <a:cxnLst/>
            <a:rect r="r" b="b" t="t" l="l"/>
            <a:pathLst>
              <a:path h="177832" w="652860">
                <a:moveTo>
                  <a:pt x="0" y="0"/>
                </a:moveTo>
                <a:lnTo>
                  <a:pt x="652861" y="0"/>
                </a:lnTo>
                <a:lnTo>
                  <a:pt x="652861" y="177832"/>
                </a:lnTo>
                <a:lnTo>
                  <a:pt x="0" y="1778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t="0" r="0" b="-19868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044560" y="7630407"/>
            <a:ext cx="1051145" cy="294321"/>
          </a:xfrm>
          <a:custGeom>
            <a:avLst/>
            <a:gdLst/>
            <a:ahLst/>
            <a:cxnLst/>
            <a:rect r="r" b="b" t="t" l="l"/>
            <a:pathLst>
              <a:path h="294321" w="1051145">
                <a:moveTo>
                  <a:pt x="0" y="0"/>
                </a:moveTo>
                <a:lnTo>
                  <a:pt x="1051145" y="0"/>
                </a:lnTo>
                <a:lnTo>
                  <a:pt x="1051145" y="294321"/>
                </a:lnTo>
                <a:lnTo>
                  <a:pt x="0" y="29432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1586922">
            <a:off x="6889070" y="4978146"/>
            <a:ext cx="965231" cy="200066"/>
          </a:xfrm>
          <a:custGeom>
            <a:avLst/>
            <a:gdLst/>
            <a:ahLst/>
            <a:cxnLst/>
            <a:rect r="r" b="b" t="t" l="l"/>
            <a:pathLst>
              <a:path h="200066" w="965231">
                <a:moveTo>
                  <a:pt x="0" y="0"/>
                </a:moveTo>
                <a:lnTo>
                  <a:pt x="965230" y="0"/>
                </a:lnTo>
                <a:lnTo>
                  <a:pt x="965230" y="200066"/>
                </a:lnTo>
                <a:lnTo>
                  <a:pt x="0" y="20006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true" rot="-10800000">
            <a:off x="13548034" y="5168040"/>
            <a:ext cx="1836481" cy="305315"/>
          </a:xfrm>
          <a:custGeom>
            <a:avLst/>
            <a:gdLst/>
            <a:ahLst/>
            <a:cxnLst/>
            <a:rect r="r" b="b" t="t" l="l"/>
            <a:pathLst>
              <a:path h="305315" w="1836481">
                <a:moveTo>
                  <a:pt x="1836480" y="305315"/>
                </a:moveTo>
                <a:lnTo>
                  <a:pt x="0" y="305315"/>
                </a:lnTo>
                <a:lnTo>
                  <a:pt x="0" y="0"/>
                </a:lnTo>
                <a:lnTo>
                  <a:pt x="1836480" y="0"/>
                </a:lnTo>
                <a:lnTo>
                  <a:pt x="1836480" y="305315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3196461">
            <a:off x="15026163" y="5917007"/>
            <a:ext cx="716702" cy="148553"/>
          </a:xfrm>
          <a:custGeom>
            <a:avLst/>
            <a:gdLst/>
            <a:ahLst/>
            <a:cxnLst/>
            <a:rect r="r" b="b" t="t" l="l"/>
            <a:pathLst>
              <a:path h="148553" w="716702">
                <a:moveTo>
                  <a:pt x="0" y="0"/>
                </a:moveTo>
                <a:lnTo>
                  <a:pt x="716703" y="0"/>
                </a:lnTo>
                <a:lnTo>
                  <a:pt x="716703" y="148553"/>
                </a:lnTo>
                <a:lnTo>
                  <a:pt x="0" y="14855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567662" y="6445935"/>
            <a:ext cx="447813" cy="447813"/>
          </a:xfrm>
          <a:custGeom>
            <a:avLst/>
            <a:gdLst/>
            <a:ahLst/>
            <a:cxnLst/>
            <a:rect r="r" b="b" t="t" l="l"/>
            <a:pathLst>
              <a:path h="447813" w="447813">
                <a:moveTo>
                  <a:pt x="0" y="0"/>
                </a:moveTo>
                <a:lnTo>
                  <a:pt x="447813" y="0"/>
                </a:lnTo>
                <a:lnTo>
                  <a:pt x="447813" y="447813"/>
                </a:lnTo>
                <a:lnTo>
                  <a:pt x="0" y="447813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2064473" y="6398676"/>
            <a:ext cx="439288" cy="542330"/>
          </a:xfrm>
          <a:custGeom>
            <a:avLst/>
            <a:gdLst/>
            <a:ahLst/>
            <a:cxnLst/>
            <a:rect r="r" b="b" t="t" l="l"/>
            <a:pathLst>
              <a:path h="542330" w="439288">
                <a:moveTo>
                  <a:pt x="0" y="0"/>
                </a:moveTo>
                <a:lnTo>
                  <a:pt x="439288" y="0"/>
                </a:lnTo>
                <a:lnTo>
                  <a:pt x="439288" y="542331"/>
                </a:lnTo>
                <a:lnTo>
                  <a:pt x="0" y="542331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3671278" y="7001479"/>
            <a:ext cx="521732" cy="622964"/>
          </a:xfrm>
          <a:custGeom>
            <a:avLst/>
            <a:gdLst/>
            <a:ahLst/>
            <a:cxnLst/>
            <a:rect r="r" b="b" t="t" l="l"/>
            <a:pathLst>
              <a:path h="622964" w="521732">
                <a:moveTo>
                  <a:pt x="0" y="0"/>
                </a:moveTo>
                <a:lnTo>
                  <a:pt x="521732" y="0"/>
                </a:lnTo>
                <a:lnTo>
                  <a:pt x="521732" y="622964"/>
                </a:lnTo>
                <a:lnTo>
                  <a:pt x="0" y="62296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3124859" y="7051267"/>
            <a:ext cx="444226" cy="523388"/>
          </a:xfrm>
          <a:custGeom>
            <a:avLst/>
            <a:gdLst/>
            <a:ahLst/>
            <a:cxnLst/>
            <a:rect r="r" b="b" t="t" l="l"/>
            <a:pathLst>
              <a:path h="523388" w="444226">
                <a:moveTo>
                  <a:pt x="0" y="0"/>
                </a:moveTo>
                <a:lnTo>
                  <a:pt x="444225" y="0"/>
                </a:lnTo>
                <a:lnTo>
                  <a:pt x="444225" y="523388"/>
                </a:lnTo>
                <a:lnTo>
                  <a:pt x="0" y="523388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4393323" y="9052502"/>
            <a:ext cx="444226" cy="523388"/>
          </a:xfrm>
          <a:custGeom>
            <a:avLst/>
            <a:gdLst/>
            <a:ahLst/>
            <a:cxnLst/>
            <a:rect r="r" b="b" t="t" l="l"/>
            <a:pathLst>
              <a:path h="523388" w="444226">
                <a:moveTo>
                  <a:pt x="0" y="0"/>
                </a:moveTo>
                <a:lnTo>
                  <a:pt x="444226" y="0"/>
                </a:lnTo>
                <a:lnTo>
                  <a:pt x="444226" y="523388"/>
                </a:lnTo>
                <a:lnTo>
                  <a:pt x="0" y="523388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3875175" y="9052502"/>
            <a:ext cx="453651" cy="541673"/>
          </a:xfrm>
          <a:custGeom>
            <a:avLst/>
            <a:gdLst/>
            <a:ahLst/>
            <a:cxnLst/>
            <a:rect r="r" b="b" t="t" l="l"/>
            <a:pathLst>
              <a:path h="541673" w="453651">
                <a:moveTo>
                  <a:pt x="0" y="0"/>
                </a:moveTo>
                <a:lnTo>
                  <a:pt x="453651" y="0"/>
                </a:lnTo>
                <a:lnTo>
                  <a:pt x="453651" y="541673"/>
                </a:lnTo>
                <a:lnTo>
                  <a:pt x="0" y="541673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4044560" y="3625526"/>
            <a:ext cx="1493313" cy="2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597" spc="79">
                <a:solidFill>
                  <a:srgbClr val="F3F4ED"/>
                </a:solidFill>
                <a:latin typeface="Raleway Bold"/>
              </a:rPr>
              <a:t>SENSOR LM35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821532" y="-62653"/>
            <a:ext cx="1144863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139">
                <a:solidFill>
                  <a:srgbClr val="F3F4ED"/>
                </a:solidFill>
                <a:latin typeface="Playfair Display Bold"/>
              </a:rPr>
              <a:t>Diagrama de Solução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801964" y="8069497"/>
            <a:ext cx="1495952" cy="63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1849" spc="92">
                <a:solidFill>
                  <a:srgbClr val="F3F4ED"/>
                </a:solidFill>
                <a:latin typeface="Raleway Bold"/>
              </a:rPr>
              <a:t>ARDUINO UNO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470382" y="5512117"/>
            <a:ext cx="823768" cy="29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3"/>
              </a:lnSpc>
            </a:pPr>
            <a:r>
              <a:rPr lang="en-US" sz="1674" spc="83">
                <a:solidFill>
                  <a:srgbClr val="F3F4ED"/>
                </a:solidFill>
                <a:latin typeface="Raleway Bold"/>
              </a:rPr>
              <a:t>DHT11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710392" y="5829078"/>
            <a:ext cx="2257301" cy="20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1"/>
              </a:lnSpc>
            </a:pPr>
            <a:r>
              <a:rPr lang="en-US" sz="1172" spc="11">
                <a:solidFill>
                  <a:srgbClr val="F3F4ED"/>
                </a:solidFill>
                <a:latin typeface="Raleway"/>
              </a:rPr>
              <a:t> UMIDADE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036413" y="3933524"/>
            <a:ext cx="1469782" cy="20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sz="1208" spc="12">
                <a:solidFill>
                  <a:srgbClr val="F3F4ED"/>
                </a:solidFill>
                <a:latin typeface="Raleway"/>
              </a:rPr>
              <a:t>TEMPERATURA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329885" y="8378051"/>
            <a:ext cx="307522" cy="20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7"/>
              </a:lnSpc>
            </a:pPr>
            <a:r>
              <a:rPr lang="en-US" sz="1176" spc="11">
                <a:solidFill>
                  <a:srgbClr val="F3F4ED"/>
                </a:solidFill>
                <a:latin typeface="Raleway"/>
              </a:rPr>
              <a:t>USB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493076" y="3422798"/>
            <a:ext cx="2710529" cy="30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742" spc="87">
                <a:solidFill>
                  <a:srgbClr val="F3F4ED"/>
                </a:solidFill>
                <a:latin typeface="Raleway Bold"/>
              </a:rPr>
              <a:t>BANCO DE DADOS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305987" y="5101015"/>
            <a:ext cx="2044812" cy="30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4"/>
              </a:lnSpc>
            </a:pPr>
            <a:r>
              <a:rPr lang="en-US" sz="1817" spc="90">
                <a:solidFill>
                  <a:srgbClr val="F3F4ED"/>
                </a:solidFill>
                <a:latin typeface="Raleway Bold"/>
              </a:rPr>
              <a:t>APLICAÇÃO WEB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39452" y="8497336"/>
            <a:ext cx="1656420" cy="50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0"/>
              </a:lnSpc>
            </a:pPr>
            <a:r>
              <a:rPr lang="en-US" sz="1450" spc="72">
                <a:solidFill>
                  <a:srgbClr val="F3F4ED"/>
                </a:solidFill>
                <a:latin typeface="Raleway Bold"/>
              </a:rPr>
              <a:t>CONEXÃO VIA </a:t>
            </a:r>
          </a:p>
          <a:p>
            <a:pPr algn="ctr">
              <a:lnSpc>
                <a:spcPts val="2030"/>
              </a:lnSpc>
            </a:pPr>
            <a:r>
              <a:rPr lang="en-US" sz="1450" spc="72">
                <a:solidFill>
                  <a:srgbClr val="F3F4ED"/>
                </a:solidFill>
                <a:latin typeface="Raleway Bold"/>
              </a:rPr>
              <a:t>WIFI OU CABO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89970" y="7552632"/>
            <a:ext cx="2086518" cy="372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2"/>
              </a:lnSpc>
            </a:pPr>
            <a:r>
              <a:rPr lang="en-US" sz="2080" spc="104">
                <a:solidFill>
                  <a:srgbClr val="F3F4ED"/>
                </a:solidFill>
                <a:latin typeface="Raleway Bold"/>
              </a:rPr>
              <a:t>COMPUTADOR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490951" y="3758366"/>
            <a:ext cx="335293" cy="174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029">
                <a:solidFill>
                  <a:srgbClr val="FFFFFF"/>
                </a:solidFill>
                <a:latin typeface="Open Sans"/>
              </a:rPr>
              <a:t>LM35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334573" y="3101863"/>
            <a:ext cx="4913288" cy="4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9"/>
              </a:lnSpc>
            </a:pPr>
            <a:r>
              <a:rPr lang="en-US" sz="2528" spc="25">
                <a:solidFill>
                  <a:srgbClr val="F3F4ED"/>
                </a:solidFill>
                <a:latin typeface="Raleway"/>
              </a:rPr>
              <a:t>COLETA DE DADOS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79037" y="5206700"/>
            <a:ext cx="2417347" cy="4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 spc="28">
                <a:solidFill>
                  <a:srgbClr val="F3F4ED"/>
                </a:solidFill>
                <a:latin typeface="Raleway"/>
              </a:rPr>
              <a:t>CLIENTE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4972" y="2917833"/>
            <a:ext cx="16758056" cy="3687867"/>
            <a:chOff x="0" y="0"/>
            <a:chExt cx="22344074" cy="49171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319" t="0" r="13319" b="0"/>
            <a:stretch>
              <a:fillRect/>
            </a:stretch>
          </p:blipFill>
          <p:spPr>
            <a:xfrm flipH="false" flipV="false">
              <a:off x="0" y="0"/>
              <a:ext cx="7194025" cy="491715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3423" t="0" r="13423" b="0"/>
            <a:stretch>
              <a:fillRect/>
            </a:stretch>
          </p:blipFill>
          <p:spPr>
            <a:xfrm flipH="false" flipV="false">
              <a:off x="7575025" y="0"/>
              <a:ext cx="7194025" cy="491715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30776" r="0" b="30776"/>
            <a:stretch>
              <a:fillRect/>
            </a:stretch>
          </p:blipFill>
          <p:spPr>
            <a:xfrm flipH="false" flipV="false">
              <a:off x="15150050" y="0"/>
              <a:ext cx="7194025" cy="491715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879439" y="706908"/>
            <a:ext cx="12529123" cy="1660854"/>
            <a:chOff x="0" y="0"/>
            <a:chExt cx="16705497" cy="221447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6705497" cy="126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40"/>
                </a:lnSpc>
              </a:pPr>
              <a:r>
                <a:rPr lang="en-US" sz="5838" spc="58">
                  <a:solidFill>
                    <a:srgbClr val="F3F4ED"/>
                  </a:solidFill>
                  <a:latin typeface="Playfair Display"/>
                </a:rPr>
                <a:t>Como nos organizamos?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6944650" y="2155171"/>
              <a:ext cx="2816196" cy="59300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313836" y="7717104"/>
            <a:ext cx="1855934" cy="2661462"/>
          </a:xfrm>
          <a:custGeom>
            <a:avLst/>
            <a:gdLst/>
            <a:ahLst/>
            <a:cxnLst/>
            <a:rect r="r" b="b" t="t" l="l"/>
            <a:pathLst>
              <a:path h="2661462" w="1855934">
                <a:moveTo>
                  <a:pt x="0" y="0"/>
                </a:moveTo>
                <a:lnTo>
                  <a:pt x="1855934" y="0"/>
                </a:lnTo>
                <a:lnTo>
                  <a:pt x="1855934" y="2661461"/>
                </a:lnTo>
                <a:lnTo>
                  <a:pt x="0" y="2661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493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28895" y="8180614"/>
            <a:ext cx="2730405" cy="1119466"/>
          </a:xfrm>
          <a:custGeom>
            <a:avLst/>
            <a:gdLst/>
            <a:ahLst/>
            <a:cxnLst/>
            <a:rect r="r" b="b" t="t" l="l"/>
            <a:pathLst>
              <a:path h="1119466" w="2730405">
                <a:moveTo>
                  <a:pt x="0" y="0"/>
                </a:moveTo>
                <a:lnTo>
                  <a:pt x="2730405" y="0"/>
                </a:lnTo>
                <a:lnTo>
                  <a:pt x="2730405" y="1119465"/>
                </a:lnTo>
                <a:lnTo>
                  <a:pt x="0" y="1119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44851" y="6893833"/>
            <a:ext cx="5317886" cy="1646541"/>
            <a:chOff x="0" y="0"/>
            <a:chExt cx="7090514" cy="219538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7090514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FERRAMENTA DE GESTÃO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16692"/>
              <a:ext cx="7090514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97017" y="7057947"/>
            <a:ext cx="5093966" cy="1122666"/>
            <a:chOff x="0" y="0"/>
            <a:chExt cx="6791955" cy="149688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6791955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REUNIÕES ONLINE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18192"/>
              <a:ext cx="679195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65334" y="7057947"/>
            <a:ext cx="5093966" cy="1122666"/>
            <a:chOff x="0" y="0"/>
            <a:chExt cx="6791955" cy="149688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6791955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PRESENCIAL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18192"/>
              <a:ext cx="679195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7" r="0" b="-9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2360" y="6234530"/>
            <a:ext cx="5139485" cy="3231451"/>
          </a:xfrm>
          <a:custGeom>
            <a:avLst/>
            <a:gdLst/>
            <a:ahLst/>
            <a:cxnLst/>
            <a:rect r="r" b="b" t="t" l="l"/>
            <a:pathLst>
              <a:path h="3231451" w="5139485">
                <a:moveTo>
                  <a:pt x="0" y="0"/>
                </a:moveTo>
                <a:lnTo>
                  <a:pt x="5139484" y="0"/>
                </a:lnTo>
                <a:lnTo>
                  <a:pt x="5139484" y="3231451"/>
                </a:lnTo>
                <a:lnTo>
                  <a:pt x="0" y="3231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0929" y="7764531"/>
            <a:ext cx="2766143" cy="62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sz="3580" spc="35">
                <a:solidFill>
                  <a:srgbClr val="F3F4ED"/>
                </a:solidFill>
                <a:latin typeface="Raleway"/>
              </a:rPr>
              <a:t>Conceito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17407" y="7585168"/>
            <a:ext cx="3633501" cy="113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 spc="32">
                <a:solidFill>
                  <a:srgbClr val="F3F4ED"/>
                </a:solidFill>
                <a:latin typeface="Raleway"/>
              </a:rPr>
              <a:t>Regras por trás de cada indicador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20896" y="7870215"/>
            <a:ext cx="3633501" cy="5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 spc="32">
                <a:solidFill>
                  <a:srgbClr val="F3F4ED"/>
                </a:solidFill>
                <a:latin typeface="Raleway"/>
              </a:rPr>
              <a:t>Gráficos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893696" y="445285"/>
            <a:ext cx="12942586" cy="2235870"/>
            <a:chOff x="0" y="0"/>
            <a:chExt cx="17256782" cy="298116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17256782" cy="2271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4"/>
                </a:lnSpc>
              </a:pPr>
              <a:r>
                <a:rPr lang="en-US" sz="5662" spc="56">
                  <a:solidFill>
                    <a:srgbClr val="F3F4ED"/>
                  </a:solidFill>
                  <a:latin typeface="Playfair Display"/>
                </a:rPr>
                <a:t>Site Institucional, Simulador Financeiro e Dashboard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7457869" y="2931866"/>
              <a:ext cx="2341044" cy="49295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82360" y="2960701"/>
            <a:ext cx="2999808" cy="2999808"/>
          </a:xfrm>
          <a:custGeom>
            <a:avLst/>
            <a:gdLst/>
            <a:ahLst/>
            <a:cxnLst/>
            <a:rect r="r" b="b" t="t" l="l"/>
            <a:pathLst>
              <a:path h="2999808" w="2999808">
                <a:moveTo>
                  <a:pt x="0" y="0"/>
                </a:moveTo>
                <a:lnTo>
                  <a:pt x="2999808" y="0"/>
                </a:lnTo>
                <a:lnTo>
                  <a:pt x="2999808" y="2999808"/>
                </a:lnTo>
                <a:lnTo>
                  <a:pt x="0" y="299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37089" y="3195563"/>
            <a:ext cx="2530085" cy="2530085"/>
          </a:xfrm>
          <a:custGeom>
            <a:avLst/>
            <a:gdLst/>
            <a:ahLst/>
            <a:cxnLst/>
            <a:rect r="r" b="b" t="t" l="l"/>
            <a:pathLst>
              <a:path h="2530085" w="2530085">
                <a:moveTo>
                  <a:pt x="0" y="0"/>
                </a:moveTo>
                <a:lnTo>
                  <a:pt x="2530085" y="0"/>
                </a:lnTo>
                <a:lnTo>
                  <a:pt x="2530085" y="2530085"/>
                </a:lnTo>
                <a:lnTo>
                  <a:pt x="0" y="2530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92532" y="3090363"/>
            <a:ext cx="3054777" cy="2915463"/>
          </a:xfrm>
          <a:custGeom>
            <a:avLst/>
            <a:gdLst/>
            <a:ahLst/>
            <a:cxnLst/>
            <a:rect r="r" b="b" t="t" l="l"/>
            <a:pathLst>
              <a:path h="2915463" w="3054777">
                <a:moveTo>
                  <a:pt x="0" y="0"/>
                </a:moveTo>
                <a:lnTo>
                  <a:pt x="3054777" y="0"/>
                </a:lnTo>
                <a:lnTo>
                  <a:pt x="3054777" y="2915463"/>
                </a:lnTo>
                <a:lnTo>
                  <a:pt x="0" y="2915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27" t="-7141" r="-112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56006" y="3135680"/>
            <a:ext cx="2317375" cy="2740485"/>
          </a:xfrm>
          <a:custGeom>
            <a:avLst/>
            <a:gdLst/>
            <a:ahLst/>
            <a:cxnLst/>
            <a:rect r="r" b="b" t="t" l="l"/>
            <a:pathLst>
              <a:path h="2740485" w="2317375">
                <a:moveTo>
                  <a:pt x="0" y="0"/>
                </a:moveTo>
                <a:lnTo>
                  <a:pt x="2317375" y="0"/>
                </a:lnTo>
                <a:lnTo>
                  <a:pt x="2317375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927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DAFxpcRWkyI</dc:identifier>
  <dcterms:modified xsi:type="dcterms:W3CDTF">2011-08-01T06:04:30Z</dcterms:modified>
  <cp:revision>1</cp:revision>
  <dc:title>SPRINT 2</dc:title>
</cp:coreProperties>
</file>